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0" r:id="rId2"/>
  </p:sldMasterIdLst>
  <p:notesMasterIdLst>
    <p:notesMasterId r:id="rId83"/>
  </p:notesMasterIdLst>
  <p:sldIdLst>
    <p:sldId id="379" r:id="rId3"/>
    <p:sldId id="308" r:id="rId4"/>
    <p:sldId id="309" r:id="rId5"/>
    <p:sldId id="317" r:id="rId6"/>
    <p:sldId id="469" r:id="rId7"/>
    <p:sldId id="318" r:id="rId8"/>
    <p:sldId id="319" r:id="rId9"/>
    <p:sldId id="407" r:id="rId10"/>
    <p:sldId id="429" r:id="rId11"/>
    <p:sldId id="430" r:id="rId12"/>
    <p:sldId id="478" r:id="rId13"/>
    <p:sldId id="499" r:id="rId14"/>
    <p:sldId id="320" r:id="rId15"/>
    <p:sldId id="470" r:id="rId16"/>
    <p:sldId id="454" r:id="rId17"/>
    <p:sldId id="500" r:id="rId18"/>
    <p:sldId id="484" r:id="rId19"/>
    <p:sldId id="455" r:id="rId20"/>
    <p:sldId id="513" r:id="rId21"/>
    <p:sldId id="456" r:id="rId22"/>
    <p:sldId id="501" r:id="rId23"/>
    <p:sldId id="516" r:id="rId24"/>
    <p:sldId id="471" r:id="rId25"/>
    <p:sldId id="512" r:id="rId26"/>
    <p:sldId id="514" r:id="rId27"/>
    <p:sldId id="460" r:id="rId28"/>
    <p:sldId id="488" r:id="rId29"/>
    <p:sldId id="481" r:id="rId30"/>
    <p:sldId id="449" r:id="rId31"/>
    <p:sldId id="461" r:id="rId32"/>
    <p:sldId id="489" r:id="rId33"/>
    <p:sldId id="490" r:id="rId34"/>
    <p:sldId id="463" r:id="rId35"/>
    <p:sldId id="464" r:id="rId36"/>
    <p:sldId id="503" r:id="rId37"/>
    <p:sldId id="462" r:id="rId38"/>
    <p:sldId id="491" r:id="rId39"/>
    <p:sldId id="472" r:id="rId40"/>
    <p:sldId id="492" r:id="rId41"/>
    <p:sldId id="473" r:id="rId42"/>
    <p:sldId id="506" r:id="rId43"/>
    <p:sldId id="507" r:id="rId44"/>
    <p:sldId id="508" r:id="rId45"/>
    <p:sldId id="517" r:id="rId46"/>
    <p:sldId id="321" r:id="rId47"/>
    <p:sldId id="322" r:id="rId48"/>
    <p:sldId id="323" r:id="rId49"/>
    <p:sldId id="324" r:id="rId50"/>
    <p:sldId id="396" r:id="rId51"/>
    <p:sldId id="397" r:id="rId52"/>
    <p:sldId id="326" r:id="rId53"/>
    <p:sldId id="327" r:id="rId54"/>
    <p:sldId id="476" r:id="rId55"/>
    <p:sldId id="477" r:id="rId56"/>
    <p:sldId id="415" r:id="rId57"/>
    <p:sldId id="518" r:id="rId58"/>
    <p:sldId id="494" r:id="rId59"/>
    <p:sldId id="495" r:id="rId60"/>
    <p:sldId id="451" r:id="rId61"/>
    <p:sldId id="496" r:id="rId62"/>
    <p:sldId id="468" r:id="rId63"/>
    <p:sldId id="519" r:id="rId64"/>
    <p:sldId id="328" r:id="rId65"/>
    <p:sldId id="520" r:id="rId66"/>
    <p:sldId id="497" r:id="rId67"/>
    <p:sldId id="509" r:id="rId68"/>
    <p:sldId id="510" r:id="rId69"/>
    <p:sldId id="521" r:id="rId70"/>
    <p:sldId id="329" r:id="rId71"/>
    <p:sldId id="330" r:id="rId72"/>
    <p:sldId id="498" r:id="rId73"/>
    <p:sldId id="511" r:id="rId74"/>
    <p:sldId id="432" r:id="rId75"/>
    <p:sldId id="515" r:id="rId76"/>
    <p:sldId id="522" r:id="rId77"/>
    <p:sldId id="452" r:id="rId78"/>
    <p:sldId id="315" r:id="rId79"/>
    <p:sldId id="385" r:id="rId80"/>
    <p:sldId id="398" r:id="rId81"/>
    <p:sldId id="401" r:id="rId8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FF6600"/>
    <a:srgbClr val="FF3300"/>
    <a:srgbClr val="000066"/>
    <a:srgbClr val="00CC00"/>
    <a:srgbClr val="800000"/>
    <a:srgbClr val="CC9900"/>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28"/>
    <p:restoredTop sz="94673"/>
  </p:normalViewPr>
  <p:slideViewPr>
    <p:cSldViewPr>
      <p:cViewPr varScale="1">
        <p:scale>
          <a:sx n="75" d="100"/>
          <a:sy n="75" d="100"/>
        </p:scale>
        <p:origin x="952" y="2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DEABF61-C0A4-4823-B179-2355997A563A}"/>
              </a:ext>
            </a:extLst>
          </p:cNvPr>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eaLnBrk="1" hangingPunct="1">
              <a:defRPr sz="1300">
                <a:latin typeface="Arial" charset="0"/>
                <a:ea typeface="ＭＳ Ｐゴシック" charset="0"/>
                <a:cs typeface="ＭＳ Ｐゴシック" charset="0"/>
              </a:defRPr>
            </a:lvl1pPr>
          </a:lstStyle>
          <a:p>
            <a:pPr>
              <a:defRPr/>
            </a:pPr>
            <a:endParaRPr lang="en-US"/>
          </a:p>
        </p:txBody>
      </p:sp>
      <p:sp>
        <p:nvSpPr>
          <p:cNvPr id="4099" name="Rectangle 3">
            <a:extLst>
              <a:ext uri="{FF2B5EF4-FFF2-40B4-BE49-F238E27FC236}">
                <a16:creationId xmlns:a16="http://schemas.microsoft.com/office/drawing/2014/main" id="{F7D0E6BD-F92A-4E95-8BB1-BFFA45C977B9}"/>
              </a:ext>
            </a:extLst>
          </p:cNvPr>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eaLnBrk="1" hangingPunct="1">
              <a:defRPr sz="1300">
                <a:latin typeface="Arial" charset="0"/>
                <a:ea typeface="ＭＳ Ｐゴシック" charset="0"/>
                <a:cs typeface="ＭＳ Ｐゴシック" charset="0"/>
              </a:defRPr>
            </a:lvl1pPr>
          </a:lstStyle>
          <a:p>
            <a:pPr>
              <a:defRPr/>
            </a:pPr>
            <a:endParaRPr lang="en-US"/>
          </a:p>
        </p:txBody>
      </p:sp>
      <p:sp>
        <p:nvSpPr>
          <p:cNvPr id="3076" name="Rectangle 4">
            <a:extLst>
              <a:ext uri="{FF2B5EF4-FFF2-40B4-BE49-F238E27FC236}">
                <a16:creationId xmlns:a16="http://schemas.microsoft.com/office/drawing/2014/main" id="{3CB29EA4-8373-4BF7-BA62-AF561038A472}"/>
              </a:ext>
            </a:extLst>
          </p:cNvPr>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2EB9C6A-F617-4D37-BF7A-50EF30BA1D29}"/>
              </a:ext>
            </a:extLst>
          </p:cNvPr>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a:extLst>
              <a:ext uri="{FF2B5EF4-FFF2-40B4-BE49-F238E27FC236}">
                <a16:creationId xmlns:a16="http://schemas.microsoft.com/office/drawing/2014/main" id="{6725FE37-622A-43BB-8E90-908A27D96A28}"/>
              </a:ext>
            </a:extLst>
          </p:cNvPr>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eaLnBrk="1" hangingPunct="1">
              <a:defRPr sz="1300">
                <a:latin typeface="Arial" charset="0"/>
                <a:ea typeface="ＭＳ Ｐゴシック" charset="0"/>
                <a:cs typeface="ＭＳ Ｐゴシック" charset="0"/>
              </a:defRPr>
            </a:lvl1pPr>
          </a:lstStyle>
          <a:p>
            <a:pPr>
              <a:defRPr/>
            </a:pPr>
            <a:endParaRPr lang="en-US"/>
          </a:p>
        </p:txBody>
      </p:sp>
      <p:sp>
        <p:nvSpPr>
          <p:cNvPr id="4103" name="Rectangle 7">
            <a:extLst>
              <a:ext uri="{FF2B5EF4-FFF2-40B4-BE49-F238E27FC236}">
                <a16:creationId xmlns:a16="http://schemas.microsoft.com/office/drawing/2014/main" id="{3CEE62CA-D772-4FAA-A2F9-CB6131BA00B8}"/>
              </a:ext>
            </a:extLst>
          </p:cNvPr>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eaLnBrk="1" hangingPunct="1">
              <a:defRPr sz="1300"/>
            </a:lvl1pPr>
          </a:lstStyle>
          <a:p>
            <a:fld id="{E7F8B834-03B8-4356-95EC-4FE9E6AE61A8}"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F8B834-03B8-4356-95EC-4FE9E6AE61A8}" type="slidenum">
              <a:rPr lang="en-US" altLang="en-US" smtClean="0"/>
              <a:pPr/>
              <a:t>42</a:t>
            </a:fld>
            <a:endParaRPr lang="en-US" altLang="en-US"/>
          </a:p>
        </p:txBody>
      </p:sp>
    </p:spTree>
    <p:extLst>
      <p:ext uri="{BB962C8B-B14F-4D97-AF65-F5344CB8AC3E}">
        <p14:creationId xmlns:p14="http://schemas.microsoft.com/office/powerpoint/2010/main" val="3179354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864947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17350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719906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2226657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25395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85315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778264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755167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2631609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03956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29378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71287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820445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336182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60972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6948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0654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62906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950637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3075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42354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16760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 Target="../slides/slide1.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8359BA0E-57A2-4268-9A58-AB919957C190}"/>
              </a:ext>
            </a:extLst>
          </p:cNvPr>
          <p:cNvSpPr>
            <a:spLocks noChangeArrowheads="1"/>
          </p:cNvSpPr>
          <p:nvPr userDrawn="1"/>
        </p:nvSpPr>
        <p:spPr bwMode="auto">
          <a:xfrm>
            <a:off x="8839200" y="0"/>
            <a:ext cx="304800" cy="6834188"/>
          </a:xfrm>
          <a:prstGeom prst="rect">
            <a:avLst/>
          </a:prstGeom>
          <a:solidFill>
            <a:srgbClr val="065E9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88C608C5-B082-43A9-BDFE-3F5FF3F03C2C}"/>
              </a:ext>
            </a:extLst>
          </p:cNvPr>
          <p:cNvSpPr>
            <a:spLocks noChangeArrowheads="1"/>
          </p:cNvSpPr>
          <p:nvPr userDrawn="1"/>
        </p:nvSpPr>
        <p:spPr bwMode="auto">
          <a:xfrm>
            <a:off x="-23813" y="0"/>
            <a:ext cx="1689101" cy="6834188"/>
          </a:xfrm>
          <a:prstGeom prst="rect">
            <a:avLst/>
          </a:prstGeom>
          <a:solidFill>
            <a:srgbClr val="00508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1FF556A4-DFE4-4DA3-A804-0A880EE27C75}"/>
              </a:ext>
            </a:extLst>
          </p:cNvPr>
          <p:cNvSpPr>
            <a:spLocks noChangeArrowheads="1"/>
          </p:cNvSpPr>
          <p:nvPr userDrawn="1"/>
        </p:nvSpPr>
        <p:spPr bwMode="auto">
          <a:xfrm>
            <a:off x="-34925" y="0"/>
            <a:ext cx="9178925" cy="1143000"/>
          </a:xfrm>
          <a:prstGeom prst="rect">
            <a:avLst/>
          </a:prstGeom>
          <a:gradFill rotWithShape="0">
            <a:gsLst>
              <a:gs pos="0">
                <a:schemeClr val="bg1"/>
              </a:gs>
              <a:gs pos="100000">
                <a:srgbClr val="00508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3A795892-E275-4FFF-B02D-5196F05C8E81}"/>
              </a:ext>
            </a:extLst>
          </p:cNvPr>
          <p:cNvSpPr>
            <a:spLocks noChangeArrowheads="1"/>
          </p:cNvSpPr>
          <p:nvPr userDrawn="1"/>
        </p:nvSpPr>
        <p:spPr bwMode="auto">
          <a:xfrm>
            <a:off x="0" y="6629400"/>
            <a:ext cx="9144000" cy="228600"/>
          </a:xfrm>
          <a:prstGeom prst="rect">
            <a:avLst/>
          </a:prstGeom>
          <a:solidFill>
            <a:srgbClr val="0000A8"/>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051" name="Rectangle 3">
            <a:extLst>
              <a:ext uri="{FF2B5EF4-FFF2-40B4-BE49-F238E27FC236}">
                <a16:creationId xmlns:a16="http://schemas.microsoft.com/office/drawing/2014/main" id="{39478F62-18C5-4E5D-AB33-D1096711E7BB}"/>
              </a:ext>
            </a:extLst>
          </p:cNvPr>
          <p:cNvSpPr>
            <a:spLocks noChangeArrowheads="1"/>
          </p:cNvSpPr>
          <p:nvPr userDrawn="1"/>
        </p:nvSpPr>
        <p:spPr bwMode="auto">
          <a:xfrm>
            <a:off x="0" y="0"/>
            <a:ext cx="9144000" cy="609600"/>
          </a:xfrm>
          <a:prstGeom prst="rect">
            <a:avLst/>
          </a:prstGeom>
          <a:solidFill>
            <a:srgbClr val="0000A8"/>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052" name="Line 4">
            <a:extLst>
              <a:ext uri="{FF2B5EF4-FFF2-40B4-BE49-F238E27FC236}">
                <a16:creationId xmlns:a16="http://schemas.microsoft.com/office/drawing/2014/main" id="{726F8359-95B6-431B-A2CE-5A30451DB17D}"/>
              </a:ext>
            </a:extLst>
          </p:cNvPr>
          <p:cNvSpPr>
            <a:spLocks noChangeShapeType="1"/>
          </p:cNvSpPr>
          <p:nvPr userDrawn="1"/>
        </p:nvSpPr>
        <p:spPr bwMode="auto">
          <a:xfrm>
            <a:off x="0" y="533400"/>
            <a:ext cx="9144000" cy="0"/>
          </a:xfrm>
          <a:prstGeom prst="line">
            <a:avLst/>
          </a:prstGeom>
          <a:noFill/>
          <a:ln w="177800" cmpd="tri">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 name="Rectangle 5">
            <a:hlinkClick r:id="rId13" action="ppaction://hlinksldjump"/>
            <a:extLst>
              <a:ext uri="{FF2B5EF4-FFF2-40B4-BE49-F238E27FC236}">
                <a16:creationId xmlns:a16="http://schemas.microsoft.com/office/drawing/2014/main" id="{6036518C-57A9-48AD-8F7A-0E7FDAF73637}"/>
              </a:ext>
            </a:extLst>
          </p:cNvPr>
          <p:cNvSpPr>
            <a:spLocks noChangeArrowheads="1"/>
          </p:cNvSpPr>
          <p:nvPr userDrawn="1"/>
        </p:nvSpPr>
        <p:spPr bwMode="auto">
          <a:xfrm>
            <a:off x="8839200" y="6553200"/>
            <a:ext cx="304800" cy="304800"/>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054" name="Rectangle 6">
            <a:extLst>
              <a:ext uri="{FF2B5EF4-FFF2-40B4-BE49-F238E27FC236}">
                <a16:creationId xmlns:a16="http://schemas.microsoft.com/office/drawing/2014/main" id="{CC4DC67F-409E-4552-9935-73D80245D4A5}"/>
              </a:ext>
            </a:extLst>
          </p:cNvPr>
          <p:cNvSpPr>
            <a:spLocks noChangeArrowheads="1"/>
          </p:cNvSpPr>
          <p:nvPr userDrawn="1"/>
        </p:nvSpPr>
        <p:spPr bwMode="auto">
          <a:xfrm>
            <a:off x="0" y="6553200"/>
            <a:ext cx="304800" cy="304800"/>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hyperlink" Target="http://edition.cnn.com/2015/05/18/sport/floyd-mayweather-bet/" TargetMode="External"/><Relationship Id="rId2" Type="http://schemas.openxmlformats.org/officeDocument/2006/relationships/hyperlink" Target="http://www.forbes.com/sites/kurtbadenhausen/2015/06/10/with-300-million-haul-floyd-mayweather-tops-forbes-2015-list-of-the-worlds-highest-paid-athletes/" TargetMode="Externa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8.xml"/><Relationship Id="rId5" Type="http://schemas.openxmlformats.org/officeDocument/2006/relationships/image" Target="../media/image14.gif"/><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https://pbs.twimg.com/media/D-B807PX4AAt4tn.jpg" TargetMode="External"/><Relationship Id="rId2" Type="http://schemas.openxmlformats.org/officeDocument/2006/relationships/image" Target="../media/image15.jpeg"/><Relationship Id="rId1" Type="http://schemas.openxmlformats.org/officeDocument/2006/relationships/slideLayout" Target="../slideLayouts/slideLayout18.xml"/><Relationship Id="rId5" Type="http://schemas.openxmlformats.org/officeDocument/2006/relationships/image" Target="https://pbs.twimg.com/media/D-B807LXsAAcWz9.jpg" TargetMode="Externa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image" Target="../media/image26.pn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jpe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brandchannel.com/home/post/2011/11/15/Nike-Air-Mag-Auction-111511.aspx" TargetMode="Externa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image" Target="../media/image46.tiff"/><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http://www.wnba.com/silverstars/news/130724_pink.html" TargetMode="Externa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8" Type="http://schemas.openxmlformats.org/officeDocument/2006/relationships/hyperlink" Target="file:///C:\Documents%20and%20Settings\Dan\2008-09%20Member%20Resources\ERC%20Member%20Resources\Unit%2011%20Resources%20-%20Sports%20&amp;%20Entertainment%20Communications\Unit%2011%20-%20PowerPoint%20Presentation\hh_baltimore.cfm" TargetMode="External"/><Relationship Id="rId13" Type="http://schemas.openxmlformats.org/officeDocument/2006/relationships/hyperlink" Target="file:///C:\Documents%20and%20Settings\Dan\2008-09%20Member%20Resources\ERC%20Member%20Resources\Unit%2011%20Resources%20-%20Sports%20&amp;%20Entertainment%20Communications\Unit%2011%20-%20PowerPoint%20Presentation\hh_indianapolis.cfm" TargetMode="External"/><Relationship Id="rId18" Type="http://schemas.openxmlformats.org/officeDocument/2006/relationships/hyperlink" Target="file:///C:\Documents%20and%20Settings\Dan\2008-09%20Member%20Resources\ERC%20Member%20Resources\Unit%2011%20Resources%20-%20Sports%20&amp;%20Entertainment%20Communications\Unit%2011%20-%20PowerPoint%20Presentation\hh_oakland.cfm" TargetMode="External"/><Relationship Id="rId26" Type="http://schemas.openxmlformats.org/officeDocument/2006/relationships/hyperlink" Target="file:///C:\Documents%20and%20Settings\Dan\2008-09%20Member%20Resources\ERC%20Member%20Resources\Unit%2011%20Resources%20-%20Sports%20&amp;%20Entertainment%20Communications\Unit%2011%20-%20PowerPoint%20Presentation\hh_atlanta.cfm" TargetMode="External"/><Relationship Id="rId3" Type="http://schemas.openxmlformats.org/officeDocument/2006/relationships/image" Target="../media/image53.png"/><Relationship Id="rId21" Type="http://schemas.openxmlformats.org/officeDocument/2006/relationships/hyperlink" Target="file:///C:\Documents%20and%20Settings\Dan\2008-09%20Member%20Resources\ERC%20Member%20Resources\Unit%2011%20Resources%20-%20Sports%20&amp;%20Entertainment%20Communications\Unit%2011%20-%20PowerPoint%20Presentation\hh_philadelphia.cfm" TargetMode="External"/><Relationship Id="rId7" Type="http://schemas.openxmlformats.org/officeDocument/2006/relationships/hyperlink" Target="file:///C:\Documents%20and%20Settings\Dan\2008-09%20Member%20Resources\ERC%20Member%20Resources\Unit%2011%20Resources%20-%20Sports%20&amp;%20Entertainment%20Communications\Unit%2011%20-%20PowerPoint%20Presentation\hh_newyorkjets.cfm" TargetMode="External"/><Relationship Id="rId12" Type="http://schemas.openxmlformats.org/officeDocument/2006/relationships/hyperlink" Target="file:///C:\Documents%20and%20Settings\Dan\2008-09%20Member%20Resources\ERC%20Member%20Resources\Unit%2011%20Resources%20-%20Sports%20&amp;%20Entertainment%20Communications\Unit%2011%20-%20PowerPoint%20Presentation\hh_houston.cfm" TargetMode="External"/><Relationship Id="rId17" Type="http://schemas.openxmlformats.org/officeDocument/2006/relationships/hyperlink" Target="file:///C:\Documents%20and%20Settings\Dan\2008-09%20Member%20Resources\ERC%20Member%20Resources\Unit%2011%20Resources%20-%20Sports%20&amp;%20Entertainment%20Communications\Unit%2011%20-%20PowerPoint%20Presentation\hh_kansascity.cfm" TargetMode="External"/><Relationship Id="rId25" Type="http://schemas.openxmlformats.org/officeDocument/2006/relationships/hyperlink" Target="file:///C:\Documents%20and%20Settings\Dan\2008-09%20Member%20Resources\ERC%20Member%20Resources\Unit%2011%20Resources%20-%20Sports%20&amp;%20Entertainment%20Communications\Unit%2011%20-%20PowerPoint%20Presentation\hh_minnesota.cfm" TargetMode="External"/><Relationship Id="rId33" Type="http://schemas.openxmlformats.org/officeDocument/2006/relationships/image" Target="../media/image54.png"/><Relationship Id="rId2" Type="http://schemas.openxmlformats.org/officeDocument/2006/relationships/hyperlink" Target="http://www.nfl.com/play60" TargetMode="External"/><Relationship Id="rId16" Type="http://schemas.openxmlformats.org/officeDocument/2006/relationships/hyperlink" Target="file:///C:\Documents%20and%20Settings\Dan\2008-09%20Member%20Resources\ERC%20Member%20Resources\Unit%2011%20Resources%20-%20Sports%20&amp;%20Entertainment%20Communications\Unit%2011%20-%20PowerPoint%20Presentation\hh_denver.cfm" TargetMode="External"/><Relationship Id="rId20" Type="http://schemas.openxmlformats.org/officeDocument/2006/relationships/hyperlink" Target="file:///C:\Documents%20and%20Settings\Dan\2008-09%20Member%20Resources\ERC%20Member%20Resources\Unit%2011%20Resources%20-%20Sports%20&amp;%20Entertainment%20Communications\Unit%2011%20-%20PowerPoint%20Presentation\hh_newyorkgiants.cfm" TargetMode="External"/><Relationship Id="rId29" Type="http://schemas.openxmlformats.org/officeDocument/2006/relationships/hyperlink" Target="file:///C:\Documents%20and%20Settings\Dan\2008-09%20Member%20Resources\ERC%20Member%20Resources\Unit%2011%20Resources%20-%20Sports%20&amp;%20Entertainment%20Communications\Unit%2011%20-%20PowerPoint%20Presentation\hh_tampabay.cfm" TargetMode="External"/><Relationship Id="rId1" Type="http://schemas.openxmlformats.org/officeDocument/2006/relationships/slideLayout" Target="../slideLayouts/slideLayout18.xml"/><Relationship Id="rId6" Type="http://schemas.openxmlformats.org/officeDocument/2006/relationships/hyperlink" Target="file:///C:\Documents%20and%20Settings\Dan\2008-09%20Member%20Resources\ERC%20Member%20Resources\Unit%2011%20Resources%20-%20Sports%20&amp;%20Entertainment%20Communications\Unit%2011%20-%20PowerPoint%20Presentation\hh_newengland.cfm" TargetMode="External"/><Relationship Id="rId11" Type="http://schemas.openxmlformats.org/officeDocument/2006/relationships/hyperlink" Target="file:///C:\Documents%20and%20Settings\Dan\2008-09%20Member%20Resources\ERC%20Member%20Resources\Unit%2011%20Resources%20-%20Sports%20&amp;%20Entertainment%20Communications\Unit%2011%20-%20PowerPoint%20Presentation\hh_pittsburgh.cfm" TargetMode="External"/><Relationship Id="rId24" Type="http://schemas.openxmlformats.org/officeDocument/2006/relationships/hyperlink" Target="file:///C:\Documents%20and%20Settings\Dan\2008-09%20Member%20Resources\ERC%20Member%20Resources\Unit%2011%20Resources%20-%20Sports%20&amp;%20Entertainment%20Communications\Unit%2011%20-%20PowerPoint%20Presentation\hh_greenbay.cfm" TargetMode="External"/><Relationship Id="rId32" Type="http://schemas.openxmlformats.org/officeDocument/2006/relationships/hyperlink" Target="file:///C:\Documents%20and%20Settings\Dan\2008-09%20Member%20Resources\ERC%20Member%20Resources\Unit%2011%20Resources%20-%20Sports%20&amp;%20Entertainment%20Communications\Unit%2011%20-%20PowerPoint%20Presentation\hh_seattle.cfm" TargetMode="External"/><Relationship Id="rId5" Type="http://schemas.openxmlformats.org/officeDocument/2006/relationships/hyperlink" Target="file:///C:\Documents%20and%20Settings\Dan\2008-09%20Member%20Resources\ERC%20Member%20Resources\Unit%2011%20Resources%20-%20Sports%20&amp;%20Entertainment%20Communications\Unit%2011%20-%20PowerPoint%20Presentation\hh_miami.cfm" TargetMode="External"/><Relationship Id="rId15" Type="http://schemas.openxmlformats.org/officeDocument/2006/relationships/hyperlink" Target="file:///C:\Documents%20and%20Settings\Dan\2008-09%20Member%20Resources\ERC%20Member%20Resources\Unit%2011%20Resources%20-%20Sports%20&amp;%20Entertainment%20Communications\Unit%2011%20-%20PowerPoint%20Presentation\hh_tennessee.cfm" TargetMode="External"/><Relationship Id="rId23" Type="http://schemas.openxmlformats.org/officeDocument/2006/relationships/hyperlink" Target="file:///C:\Documents%20and%20Settings\Dan\2008-09%20Member%20Resources\ERC%20Member%20Resources\Unit%2011%20Resources%20-%20Sports%20&amp;%20Entertainment%20Communications\Unit%2011%20-%20PowerPoint%20Presentation\hh_detroit.cfm" TargetMode="External"/><Relationship Id="rId28" Type="http://schemas.openxmlformats.org/officeDocument/2006/relationships/hyperlink" Target="file:///C:\Documents%20and%20Settings\Dan\2008-09%20Member%20Resources\ERC%20Member%20Resources\Unit%2011%20Resources%20-%20Sports%20&amp;%20Entertainment%20Communications\Unit%2011%20-%20PowerPoint%20Presentation\hh_neworleans.cfm" TargetMode="External"/><Relationship Id="rId10" Type="http://schemas.openxmlformats.org/officeDocument/2006/relationships/hyperlink" Target="file:///C:\Documents%20and%20Settings\Dan\2008-09%20Member%20Resources\ERC%20Member%20Resources\Unit%2011%20Resources%20-%20Sports%20&amp;%20Entertainment%20Communications\Unit%2011%20-%20PowerPoint%20Presentation\hh_cleveland.cfm" TargetMode="External"/><Relationship Id="rId19" Type="http://schemas.openxmlformats.org/officeDocument/2006/relationships/hyperlink" Target="file:///C:\Documents%20and%20Settings\Dan\2008-09%20Member%20Resources\ERC%20Member%20Resources\Unit%2011%20Resources%20-%20Sports%20&amp;%20Entertainment%20Communications\Unit%2011%20-%20PowerPoint%20Presentation\hh_dallas.cfm" TargetMode="External"/><Relationship Id="rId31" Type="http://schemas.openxmlformats.org/officeDocument/2006/relationships/hyperlink" Target="file:///C:\Documents%20and%20Settings\Dan\2008-09%20Member%20Resources\ERC%20Member%20Resources\Unit%2011%20Resources%20-%20Sports%20&amp;%20Entertainment%20Communications\Unit%2011%20-%20PowerPoint%20Presentation\hh_sanfrancisco.cfm" TargetMode="External"/><Relationship Id="rId4" Type="http://schemas.openxmlformats.org/officeDocument/2006/relationships/hyperlink" Target="file:///C:\Documents%20and%20Settings\Dan\2008-09%20Member%20Resources\ERC%20Member%20Resources\Unit%2011%20Resources%20-%20Sports%20&amp;%20Entertainment%20Communications\Unit%2011%20-%20PowerPoint%20Presentation\hh_buffalo.cfm" TargetMode="External"/><Relationship Id="rId9" Type="http://schemas.openxmlformats.org/officeDocument/2006/relationships/hyperlink" Target="file:///C:\Documents%20and%20Settings\Dan\2008-09%20Member%20Resources\ERC%20Member%20Resources\Unit%2011%20Resources%20-%20Sports%20&amp;%20Entertainment%20Communications\Unit%2011%20-%20PowerPoint%20Presentation\hh_cincinnati.cfm" TargetMode="External"/><Relationship Id="rId14" Type="http://schemas.openxmlformats.org/officeDocument/2006/relationships/hyperlink" Target="file:///C:\Documents%20and%20Settings\Dan\2008-09%20Member%20Resources\ERC%20Member%20Resources\Unit%2011%20Resources%20-%20Sports%20&amp;%20Entertainment%20Communications\Unit%2011%20-%20PowerPoint%20Presentation\hh_jacksonville.cfm" TargetMode="External"/><Relationship Id="rId22" Type="http://schemas.openxmlformats.org/officeDocument/2006/relationships/hyperlink" Target="file:///C:\Documents%20and%20Settings\Dan\2008-09%20Member%20Resources\ERC%20Member%20Resources\Unit%2011%20Resources%20-%20Sports%20&amp;%20Entertainment%20Communications\Unit%2011%20-%20PowerPoint%20Presentation\hh_chicago.cfm" TargetMode="External"/><Relationship Id="rId27" Type="http://schemas.openxmlformats.org/officeDocument/2006/relationships/hyperlink" Target="file:///C:\Documents%20and%20Settings\Dan\2008-09%20Member%20Resources\ERC%20Member%20Resources\Unit%2011%20Resources%20-%20Sports%20&amp;%20Entertainment%20Communications\Unit%2011%20-%20PowerPoint%20Presentation\hh_carolina.cfm" TargetMode="External"/><Relationship Id="rId30" Type="http://schemas.openxmlformats.org/officeDocument/2006/relationships/hyperlink" Target="file:///C:\Documents%20and%20Settings\Dan\2008-09%20Member%20Resources\ERC%20Member%20Resources\Unit%2011%20Resources%20-%20Sports%20&amp;%20Entertainment%20Communications\Unit%2011%20-%20PowerPoint%20Presentation\hh_stlouis.cfm" TargetMode="External"/></Relationships>
</file>

<file path=ppt/slides/_rels/slide6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2" Type="http://schemas.openxmlformats.org/officeDocument/2006/relationships/image" Target="../media/image63.tiff"/><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hyperlink" Target="http://news.rutgers.edu/news-release/celebrity-endorsements-lead-increases-charitable-donations-public/20130926#.UqX1x9JDvug" TargetMode="External"/><Relationship Id="rId1" Type="http://schemas.openxmlformats.org/officeDocument/2006/relationships/slideLayout" Target="../slideLayouts/slideLayout18.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2" descr="Concert">
            <a:extLst>
              <a:ext uri="{FF2B5EF4-FFF2-40B4-BE49-F238E27FC236}">
                <a16:creationId xmlns:a16="http://schemas.microsoft.com/office/drawing/2014/main" id="{4F6C4F2D-5D3D-44E8-8B56-4088AD7C31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113"/>
            <a:ext cx="914400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Text Box 3">
            <a:extLst>
              <a:ext uri="{FF2B5EF4-FFF2-40B4-BE49-F238E27FC236}">
                <a16:creationId xmlns:a16="http://schemas.microsoft.com/office/drawing/2014/main" id="{D853B6E7-D475-4EC6-AFF6-EE2B38275C08}"/>
              </a:ext>
            </a:extLst>
          </p:cNvPr>
          <p:cNvSpPr txBox="1">
            <a:spLocks noChangeArrowheads="1"/>
          </p:cNvSpPr>
          <p:nvPr/>
        </p:nvSpPr>
        <p:spPr bwMode="auto">
          <a:xfrm>
            <a:off x="304800" y="304800"/>
            <a:ext cx="8686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spcBef>
                <a:spcPct val="50000"/>
              </a:spcBef>
            </a:pPr>
            <a:r>
              <a:rPr lang="en-US" altLang="en-US" sz="3600">
                <a:solidFill>
                  <a:schemeClr val="bg1"/>
                </a:solidFill>
                <a:latin typeface="Arial Black" panose="020B0A04020102020204" pitchFamily="34" charset="0"/>
              </a:rPr>
              <a:t>Lesson 11.2 – Publicity </a:t>
            </a:r>
          </a:p>
        </p:txBody>
      </p:sp>
      <p:sp>
        <p:nvSpPr>
          <p:cNvPr id="4099" name="Text Box 4">
            <a:extLst>
              <a:ext uri="{FF2B5EF4-FFF2-40B4-BE49-F238E27FC236}">
                <a16:creationId xmlns:a16="http://schemas.microsoft.com/office/drawing/2014/main" id="{A81A0AFB-C62E-4603-B787-7DB07E7DDDF0}"/>
              </a:ext>
            </a:extLst>
          </p:cNvPr>
          <p:cNvSpPr txBox="1">
            <a:spLocks noChangeArrowheads="1"/>
          </p:cNvSpPr>
          <p:nvPr/>
        </p:nvSpPr>
        <p:spPr bwMode="auto">
          <a:xfrm>
            <a:off x="5638800" y="6324600"/>
            <a:ext cx="35052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b="1" dirty="0"/>
              <a:t>Copyright </a:t>
            </a:r>
            <a:r>
              <a:rPr lang="en-US" altLang="en-US" sz="1200" b="1" dirty="0"/>
              <a:t>© </a:t>
            </a:r>
            <a:r>
              <a:rPr lang="is-IS" altLang="en-US" sz="1000" b="1" dirty="0"/>
              <a:t>2020</a:t>
            </a:r>
            <a:r>
              <a:rPr lang="en-US" altLang="en-US" sz="1000" b="1" dirty="0"/>
              <a:t> by Sports Career Consulting, LLC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7" name="Group 2">
            <a:extLst>
              <a:ext uri="{FF2B5EF4-FFF2-40B4-BE49-F238E27FC236}">
                <a16:creationId xmlns:a16="http://schemas.microsoft.com/office/drawing/2014/main" id="{0ABDF70A-2D3C-4CFA-808F-54E973B7985E}"/>
              </a:ext>
            </a:extLst>
          </p:cNvPr>
          <p:cNvGrpSpPr>
            <a:grpSpLocks/>
          </p:cNvGrpSpPr>
          <p:nvPr/>
        </p:nvGrpSpPr>
        <p:grpSpPr bwMode="auto">
          <a:xfrm>
            <a:off x="0" y="0"/>
            <a:ext cx="9144000" cy="976313"/>
            <a:chOff x="0" y="0"/>
            <a:chExt cx="5760" cy="615"/>
          </a:xfrm>
        </p:grpSpPr>
        <p:sp>
          <p:nvSpPr>
            <p:cNvPr id="14343" name="Text Box 3">
              <a:extLst>
                <a:ext uri="{FF2B5EF4-FFF2-40B4-BE49-F238E27FC236}">
                  <a16:creationId xmlns:a16="http://schemas.microsoft.com/office/drawing/2014/main" id="{63E1380F-2BB7-4638-AA9E-5E50AD9E3DA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14344" name="Text Box 4">
              <a:extLst>
                <a:ext uri="{FF2B5EF4-FFF2-40B4-BE49-F238E27FC236}">
                  <a16:creationId xmlns:a16="http://schemas.microsoft.com/office/drawing/2014/main" id="{EFC7D15A-A128-4490-865B-C0F0EECAE0A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14338" name="Text Box 9">
            <a:extLst>
              <a:ext uri="{FF2B5EF4-FFF2-40B4-BE49-F238E27FC236}">
                <a16:creationId xmlns:a16="http://schemas.microsoft.com/office/drawing/2014/main" id="{5F769F32-44CC-4F71-9E26-880B0E042B7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339" name="Rectangle 12">
            <a:extLst>
              <a:ext uri="{FF2B5EF4-FFF2-40B4-BE49-F238E27FC236}">
                <a16:creationId xmlns:a16="http://schemas.microsoft.com/office/drawing/2014/main" id="{A7CEAC90-C5D0-4BD5-AC92-2C9795204796}"/>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11274" name="Text Box 10">
            <a:extLst>
              <a:ext uri="{FF2B5EF4-FFF2-40B4-BE49-F238E27FC236}">
                <a16:creationId xmlns:a16="http://schemas.microsoft.com/office/drawing/2014/main" id="{D61672C7-2166-4DA3-8C4D-26D5F45948D3}"/>
              </a:ext>
            </a:extLst>
          </p:cNvPr>
          <p:cNvSpPr txBox="1">
            <a:spLocks noChangeArrowheads="1"/>
          </p:cNvSpPr>
          <p:nvPr/>
        </p:nvSpPr>
        <p:spPr bwMode="auto">
          <a:xfrm>
            <a:off x="317969" y="1561049"/>
            <a:ext cx="5410200" cy="466281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200" dirty="0">
                <a:latin typeface="Verdana" panose="020B0604030504040204" pitchFamily="34" charset="0"/>
              </a:rPr>
              <a:t>In the lead up to the 2018 Ryder Cup, the PGA Tour launched a media blitz that sent team captain Jim </a:t>
            </a:r>
            <a:r>
              <a:rPr lang="en-US" altLang="en-US" sz="2200" dirty="0" err="1">
                <a:latin typeface="Verdana" panose="020B0604030504040204" pitchFamily="34" charset="0"/>
              </a:rPr>
              <a:t>Furyk</a:t>
            </a:r>
            <a:r>
              <a:rPr lang="en-US" altLang="en-US" sz="2200" dirty="0">
                <a:latin typeface="Verdana" panose="020B0604030504040204" pitchFamily="34" charset="0"/>
              </a:rPr>
              <a:t> on a 9,000-mile, 14-city trophy tour beginning at Yankee Stadium (the Team USA captain took the championship trophy from the last Ryder Cup to each stop) </a:t>
            </a:r>
          </a:p>
          <a:p>
            <a:pPr eaLnBrk="1" hangingPunct="1">
              <a:spcBef>
                <a:spcPct val="50000"/>
              </a:spcBef>
            </a:pPr>
            <a:r>
              <a:rPr lang="en-US" altLang="en-US" sz="2200" dirty="0">
                <a:latin typeface="Verdana" panose="020B0604030504040204" pitchFamily="34" charset="0"/>
              </a:rPr>
              <a:t>After throwing out the first pitch at the Yankees game and posing with players for photos, </a:t>
            </a:r>
            <a:r>
              <a:rPr lang="en-US" altLang="en-US" sz="2200" dirty="0" err="1">
                <a:latin typeface="Verdana" panose="020B0604030504040204" pitchFamily="34" charset="0"/>
              </a:rPr>
              <a:t>Furyk</a:t>
            </a:r>
            <a:r>
              <a:rPr lang="en-US" altLang="en-US" sz="2200" dirty="0">
                <a:latin typeface="Verdana" panose="020B0604030504040204" pitchFamily="34" charset="0"/>
              </a:rPr>
              <a:t> made an appearance at the Empire State Building and on the Today Show</a:t>
            </a:r>
          </a:p>
        </p:txBody>
      </p:sp>
      <p:pic>
        <p:nvPicPr>
          <p:cNvPr id="2" name="Picture 1">
            <a:extLst>
              <a:ext uri="{FF2B5EF4-FFF2-40B4-BE49-F238E27FC236}">
                <a16:creationId xmlns:a16="http://schemas.microsoft.com/office/drawing/2014/main" id="{9F085ECD-CE82-45E4-AF4A-0E3793104FB1}"/>
              </a:ext>
            </a:extLst>
          </p:cNvPr>
          <p:cNvPicPr>
            <a:picLocks noChangeAspect="1"/>
          </p:cNvPicPr>
          <p:nvPr/>
        </p:nvPicPr>
        <p:blipFill>
          <a:blip r:embed="rId2"/>
          <a:stretch>
            <a:fillRect/>
          </a:stretch>
        </p:blipFill>
        <p:spPr>
          <a:xfrm>
            <a:off x="6120932" y="1493838"/>
            <a:ext cx="2223903" cy="2752496"/>
          </a:xfrm>
          <a:prstGeom prst="rect">
            <a:avLst/>
          </a:prstGeom>
        </p:spPr>
      </p:pic>
      <p:pic>
        <p:nvPicPr>
          <p:cNvPr id="3" name="Picture 2">
            <a:extLst>
              <a:ext uri="{FF2B5EF4-FFF2-40B4-BE49-F238E27FC236}">
                <a16:creationId xmlns:a16="http://schemas.microsoft.com/office/drawing/2014/main" id="{04F08ED5-6577-4F99-A802-4E795B1F18E4}"/>
              </a:ext>
            </a:extLst>
          </p:cNvPr>
          <p:cNvPicPr>
            <a:picLocks noChangeAspect="1"/>
          </p:cNvPicPr>
          <p:nvPr/>
        </p:nvPicPr>
        <p:blipFill>
          <a:blip r:embed="rId3"/>
          <a:stretch>
            <a:fillRect/>
          </a:stretch>
        </p:blipFill>
        <p:spPr>
          <a:xfrm>
            <a:off x="6007570" y="4306645"/>
            <a:ext cx="2450629" cy="224752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1" name="Group 2">
            <a:extLst>
              <a:ext uri="{FF2B5EF4-FFF2-40B4-BE49-F238E27FC236}">
                <a16:creationId xmlns:a16="http://schemas.microsoft.com/office/drawing/2014/main" id="{7DC54580-5FC1-4845-9BA0-947F700E362A}"/>
              </a:ext>
            </a:extLst>
          </p:cNvPr>
          <p:cNvGrpSpPr>
            <a:grpSpLocks/>
          </p:cNvGrpSpPr>
          <p:nvPr/>
        </p:nvGrpSpPr>
        <p:grpSpPr bwMode="auto">
          <a:xfrm>
            <a:off x="0" y="0"/>
            <a:ext cx="9144000" cy="976313"/>
            <a:chOff x="0" y="0"/>
            <a:chExt cx="5760" cy="615"/>
          </a:xfrm>
        </p:grpSpPr>
        <p:sp>
          <p:nvSpPr>
            <p:cNvPr id="15366" name="Text Box 3">
              <a:extLst>
                <a:ext uri="{FF2B5EF4-FFF2-40B4-BE49-F238E27FC236}">
                  <a16:creationId xmlns:a16="http://schemas.microsoft.com/office/drawing/2014/main" id="{115E20A6-61E0-4CFC-8D4B-2149FF09294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15367" name="Text Box 4">
              <a:extLst>
                <a:ext uri="{FF2B5EF4-FFF2-40B4-BE49-F238E27FC236}">
                  <a16:creationId xmlns:a16="http://schemas.microsoft.com/office/drawing/2014/main" id="{39FC3792-A7E4-422A-B277-7CF61E58ACC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15362" name="Text Box 9">
            <a:extLst>
              <a:ext uri="{FF2B5EF4-FFF2-40B4-BE49-F238E27FC236}">
                <a16:creationId xmlns:a16="http://schemas.microsoft.com/office/drawing/2014/main" id="{5F6D5CEC-9920-44E0-9ED1-96593954C9E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363" name="Rectangle 12">
            <a:extLst>
              <a:ext uri="{FF2B5EF4-FFF2-40B4-BE49-F238E27FC236}">
                <a16:creationId xmlns:a16="http://schemas.microsoft.com/office/drawing/2014/main" id="{50F8E101-8BCA-4245-A96C-49593C1A2664}"/>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90119" name="Text Box 7">
            <a:extLst>
              <a:ext uri="{FF2B5EF4-FFF2-40B4-BE49-F238E27FC236}">
                <a16:creationId xmlns:a16="http://schemas.microsoft.com/office/drawing/2014/main" id="{FA483154-D5C5-4586-B238-CCD78B5F84D4}"/>
              </a:ext>
            </a:extLst>
          </p:cNvPr>
          <p:cNvSpPr txBox="1">
            <a:spLocks noChangeArrowheads="1"/>
          </p:cNvSpPr>
          <p:nvPr/>
        </p:nvSpPr>
        <p:spPr bwMode="auto">
          <a:xfrm>
            <a:off x="457200" y="1600200"/>
            <a:ext cx="8305800" cy="19383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As the franchise ramped up sales efforts leading up to the opening of a new stadium, the Minnesota Vikings launched an all-out media blitz surrounding their “Vikings Legacy” program right before the NFL Draft.</a:t>
            </a:r>
            <a:r>
              <a:rPr lang="en-US" altLang="en-US" sz="1800"/>
              <a:t> </a:t>
            </a:r>
          </a:p>
        </p:txBody>
      </p:sp>
      <p:pic>
        <p:nvPicPr>
          <p:cNvPr id="15365" name="Picture 10" descr="8">
            <a:extLst>
              <a:ext uri="{FF2B5EF4-FFF2-40B4-BE49-F238E27FC236}">
                <a16:creationId xmlns:a16="http://schemas.microsoft.com/office/drawing/2014/main" id="{9F34EFF6-6EF1-45E9-84E2-71BEB68B1B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733800"/>
            <a:ext cx="4495800"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5" name="Group 2">
            <a:extLst>
              <a:ext uri="{FF2B5EF4-FFF2-40B4-BE49-F238E27FC236}">
                <a16:creationId xmlns:a16="http://schemas.microsoft.com/office/drawing/2014/main" id="{5C6FFF5E-6A41-4E42-B07E-4F888F773E21}"/>
              </a:ext>
            </a:extLst>
          </p:cNvPr>
          <p:cNvGrpSpPr>
            <a:grpSpLocks/>
          </p:cNvGrpSpPr>
          <p:nvPr/>
        </p:nvGrpSpPr>
        <p:grpSpPr bwMode="auto">
          <a:xfrm>
            <a:off x="0" y="0"/>
            <a:ext cx="9144000" cy="976313"/>
            <a:chOff x="0" y="0"/>
            <a:chExt cx="5760" cy="615"/>
          </a:xfrm>
        </p:grpSpPr>
        <p:sp>
          <p:nvSpPr>
            <p:cNvPr id="16390" name="Text Box 3">
              <a:extLst>
                <a:ext uri="{FF2B5EF4-FFF2-40B4-BE49-F238E27FC236}">
                  <a16:creationId xmlns:a16="http://schemas.microsoft.com/office/drawing/2014/main" id="{F171164C-2595-493C-920F-E79064EF505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16391" name="Text Box 4">
              <a:extLst>
                <a:ext uri="{FF2B5EF4-FFF2-40B4-BE49-F238E27FC236}">
                  <a16:creationId xmlns:a16="http://schemas.microsoft.com/office/drawing/2014/main" id="{5DD65C0A-77D6-402C-AC7A-605B6ED24CC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16386" name="Text Box 9">
            <a:extLst>
              <a:ext uri="{FF2B5EF4-FFF2-40B4-BE49-F238E27FC236}">
                <a16:creationId xmlns:a16="http://schemas.microsoft.com/office/drawing/2014/main" id="{E39984E7-4241-49A2-84E3-97D814C9522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6387" name="Rectangle 12">
            <a:extLst>
              <a:ext uri="{FF2B5EF4-FFF2-40B4-BE49-F238E27FC236}">
                <a16:creationId xmlns:a16="http://schemas.microsoft.com/office/drawing/2014/main" id="{5BDCB18B-0DAF-4066-9DA5-C4E1B3E541D5}"/>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90119" name="Text Box 7">
            <a:extLst>
              <a:ext uri="{FF2B5EF4-FFF2-40B4-BE49-F238E27FC236}">
                <a16:creationId xmlns:a16="http://schemas.microsoft.com/office/drawing/2014/main" id="{5C313CC8-ADFF-4065-8B1E-B12C27447806}"/>
              </a:ext>
            </a:extLst>
          </p:cNvPr>
          <p:cNvSpPr txBox="1">
            <a:spLocks noChangeArrowheads="1"/>
          </p:cNvSpPr>
          <p:nvPr/>
        </p:nvSpPr>
        <p:spPr bwMode="auto">
          <a:xfrm>
            <a:off x="457200" y="1600200"/>
            <a:ext cx="8305800" cy="193899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dirty="0">
                <a:latin typeface="Verdana" panose="020B0604030504040204" pitchFamily="34" charset="0"/>
              </a:rPr>
              <a:t>Each year to kick off the college football season, the SEC launches a 4-day media blitz, where the media provides extension coverage of all the teams in the conference, discusses trending topics and high profile athletes are discussed at length</a:t>
            </a:r>
          </a:p>
        </p:txBody>
      </p:sp>
      <p:pic>
        <p:nvPicPr>
          <p:cNvPr id="16389" name="Picture 1" descr="SEC_Network_Logo.png">
            <a:extLst>
              <a:ext uri="{FF2B5EF4-FFF2-40B4-BE49-F238E27FC236}">
                <a16:creationId xmlns:a16="http://schemas.microsoft.com/office/drawing/2014/main" id="{C10C0F49-501A-4706-8708-0564F68A049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4191000"/>
            <a:ext cx="406400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09" name="Group 2">
            <a:extLst>
              <a:ext uri="{FF2B5EF4-FFF2-40B4-BE49-F238E27FC236}">
                <a16:creationId xmlns:a16="http://schemas.microsoft.com/office/drawing/2014/main" id="{61E05270-713A-4E4B-BAFC-E962116C5F00}"/>
              </a:ext>
            </a:extLst>
          </p:cNvPr>
          <p:cNvGrpSpPr>
            <a:grpSpLocks/>
          </p:cNvGrpSpPr>
          <p:nvPr/>
        </p:nvGrpSpPr>
        <p:grpSpPr bwMode="auto">
          <a:xfrm>
            <a:off x="0" y="0"/>
            <a:ext cx="9144000" cy="976313"/>
            <a:chOff x="0" y="0"/>
            <a:chExt cx="5760" cy="615"/>
          </a:xfrm>
        </p:grpSpPr>
        <p:sp>
          <p:nvSpPr>
            <p:cNvPr id="17415" name="Text Box 3">
              <a:extLst>
                <a:ext uri="{FF2B5EF4-FFF2-40B4-BE49-F238E27FC236}">
                  <a16:creationId xmlns:a16="http://schemas.microsoft.com/office/drawing/2014/main" id="{73F55599-358B-4D4B-82D5-70C49671CF2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17416" name="Text Box 4">
              <a:extLst>
                <a:ext uri="{FF2B5EF4-FFF2-40B4-BE49-F238E27FC236}">
                  <a16:creationId xmlns:a16="http://schemas.microsoft.com/office/drawing/2014/main" id="{31B1B498-C12B-4AF1-BC0B-0908E8B1F6D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17410" name="Line 5">
            <a:extLst>
              <a:ext uri="{FF2B5EF4-FFF2-40B4-BE49-F238E27FC236}">
                <a16:creationId xmlns:a16="http://schemas.microsoft.com/office/drawing/2014/main" id="{FF3725BE-C555-4CB5-87C0-750F8F0FD053}"/>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11" name="Rectangle 6">
            <a:extLst>
              <a:ext uri="{FF2B5EF4-FFF2-40B4-BE49-F238E27FC236}">
                <a16:creationId xmlns:a16="http://schemas.microsoft.com/office/drawing/2014/main" id="{A1DDA0DC-6FC7-467D-8F56-8A661BF018DE}"/>
              </a:ext>
            </a:extLst>
          </p:cNvPr>
          <p:cNvSpPr>
            <a:spLocks noChangeArrowheads="1"/>
          </p:cNvSpPr>
          <p:nvPr/>
        </p:nvSpPr>
        <p:spPr bwMode="auto">
          <a:xfrm>
            <a:off x="0" y="1524000"/>
            <a:ext cx="87630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Factors influencing negative publicity for </a:t>
            </a:r>
          </a:p>
          <a:p>
            <a:pPr algn="ctr" eaLnBrk="1" hangingPunct="1"/>
            <a:r>
              <a:rPr lang="en-US" altLang="en-US">
                <a:solidFill>
                  <a:srgbClr val="000099"/>
                </a:solidFill>
                <a:latin typeface="Verdana" panose="020B0604030504040204" pitchFamily="34" charset="0"/>
              </a:rPr>
              <a:t>athletes and entertainers</a:t>
            </a:r>
          </a:p>
        </p:txBody>
      </p:sp>
      <p:sp>
        <p:nvSpPr>
          <p:cNvPr id="99335" name="Rectangle 7">
            <a:extLst>
              <a:ext uri="{FF2B5EF4-FFF2-40B4-BE49-F238E27FC236}">
                <a16:creationId xmlns:a16="http://schemas.microsoft.com/office/drawing/2014/main" id="{0748DF2B-A609-46E1-83EF-4206AB9D3F00}"/>
              </a:ext>
            </a:extLst>
          </p:cNvPr>
          <p:cNvSpPr>
            <a:spLocks noChangeArrowheads="1"/>
          </p:cNvSpPr>
          <p:nvPr/>
        </p:nvSpPr>
        <p:spPr bwMode="auto">
          <a:xfrm>
            <a:off x="609600" y="2895600"/>
            <a:ext cx="80010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dirty="0">
                <a:latin typeface="Verdana" panose="020B0604030504040204" pitchFamily="34" charset="0"/>
              </a:rPr>
              <a:t>  Inflated contracts of athletes and entertainers </a:t>
            </a:r>
          </a:p>
          <a:p>
            <a:pPr eaLnBrk="1" hangingPunct="1">
              <a:buFont typeface="Wingdings" panose="05000000000000000000" pitchFamily="2" charset="2"/>
              <a:buNone/>
            </a:pPr>
            <a:endParaRPr lang="en-US" altLang="en-US" dirty="0">
              <a:latin typeface="Verdana" panose="020B0604030504040204" pitchFamily="34" charset="0"/>
            </a:endParaRPr>
          </a:p>
          <a:p>
            <a:pPr eaLnBrk="1" hangingPunct="1">
              <a:buFont typeface="Wingdings" panose="05000000000000000000" pitchFamily="2" charset="2"/>
              <a:buChar char="Ø"/>
            </a:pPr>
            <a:r>
              <a:rPr lang="en-US" altLang="en-US" dirty="0">
                <a:latin typeface="Verdana" panose="020B0604030504040204" pitchFamily="34" charset="0"/>
              </a:rPr>
              <a:t>  Drugs and alcohol</a:t>
            </a:r>
          </a:p>
          <a:p>
            <a:pPr eaLnBrk="1" hangingPunct="1">
              <a:buFont typeface="Wingdings" panose="05000000000000000000" pitchFamily="2" charset="2"/>
              <a:buNone/>
            </a:pPr>
            <a:endParaRPr lang="en-US" altLang="en-US" dirty="0">
              <a:latin typeface="Verdana" panose="020B0604030504040204" pitchFamily="34" charset="0"/>
            </a:endParaRPr>
          </a:p>
          <a:p>
            <a:pPr eaLnBrk="1" hangingPunct="1">
              <a:buFont typeface="Wingdings" panose="05000000000000000000" pitchFamily="2" charset="2"/>
              <a:buChar char="Ø"/>
            </a:pPr>
            <a:r>
              <a:rPr lang="en-US" altLang="en-US" dirty="0">
                <a:latin typeface="Verdana" panose="020B0604030504040204" pitchFamily="34" charset="0"/>
              </a:rPr>
              <a:t>  Gambling</a:t>
            </a:r>
          </a:p>
          <a:p>
            <a:pPr eaLnBrk="1" hangingPunct="1">
              <a:buFont typeface="Wingdings" panose="05000000000000000000" pitchFamily="2" charset="2"/>
              <a:buNone/>
            </a:pPr>
            <a:endParaRPr lang="en-US" altLang="en-US" dirty="0">
              <a:latin typeface="Verdana" panose="020B0604030504040204" pitchFamily="34" charset="0"/>
            </a:endParaRPr>
          </a:p>
          <a:p>
            <a:pPr eaLnBrk="1" hangingPunct="1">
              <a:buFont typeface="Wingdings" panose="05000000000000000000" pitchFamily="2" charset="2"/>
              <a:buChar char="Ø"/>
            </a:pPr>
            <a:r>
              <a:rPr lang="en-US" altLang="en-US" dirty="0">
                <a:latin typeface="Verdana" panose="020B0604030504040204" pitchFamily="34" charset="0"/>
              </a:rPr>
              <a:t>  Violence</a:t>
            </a:r>
          </a:p>
        </p:txBody>
      </p:sp>
      <p:sp>
        <p:nvSpPr>
          <p:cNvPr id="17413" name="Rectangle 8">
            <a:extLst>
              <a:ext uri="{FF2B5EF4-FFF2-40B4-BE49-F238E27FC236}">
                <a16:creationId xmlns:a16="http://schemas.microsoft.com/office/drawing/2014/main" id="{CAEFAADF-1F88-4453-ACAE-BEE607548109}"/>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17414" name="Text Box 27">
            <a:extLst>
              <a:ext uri="{FF2B5EF4-FFF2-40B4-BE49-F238E27FC236}">
                <a16:creationId xmlns:a16="http://schemas.microsoft.com/office/drawing/2014/main" id="{1F110F1A-7E09-46BD-967C-0C7785967DE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99335"/>
                                        </p:tgtEl>
                                        <p:attrNameLst>
                                          <p:attrName>style.visibility</p:attrName>
                                        </p:attrNameLst>
                                      </p:cBhvr>
                                      <p:to>
                                        <p:strVal val="visible"/>
                                      </p:to>
                                    </p:set>
                                    <p:animEffect transition="in" filter="wedge">
                                      <p:cBhvr>
                                        <p:cTn id="7" dur="2000"/>
                                        <p:tgtEl>
                                          <p:spTgt spid="993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Group 2">
            <a:extLst>
              <a:ext uri="{FF2B5EF4-FFF2-40B4-BE49-F238E27FC236}">
                <a16:creationId xmlns:a16="http://schemas.microsoft.com/office/drawing/2014/main" id="{5A890AE3-A7DA-4553-AC5A-6118BAF43446}"/>
              </a:ext>
            </a:extLst>
          </p:cNvPr>
          <p:cNvGrpSpPr>
            <a:grpSpLocks/>
          </p:cNvGrpSpPr>
          <p:nvPr/>
        </p:nvGrpSpPr>
        <p:grpSpPr bwMode="auto">
          <a:xfrm>
            <a:off x="0" y="0"/>
            <a:ext cx="9144000" cy="976313"/>
            <a:chOff x="0" y="0"/>
            <a:chExt cx="5760" cy="615"/>
          </a:xfrm>
        </p:grpSpPr>
        <p:sp>
          <p:nvSpPr>
            <p:cNvPr id="18440" name="Text Box 3">
              <a:extLst>
                <a:ext uri="{FF2B5EF4-FFF2-40B4-BE49-F238E27FC236}">
                  <a16:creationId xmlns:a16="http://schemas.microsoft.com/office/drawing/2014/main" id="{4ED21CBD-4C69-494F-AFD9-D83C341779E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18441" name="Text Box 4">
              <a:extLst>
                <a:ext uri="{FF2B5EF4-FFF2-40B4-BE49-F238E27FC236}">
                  <a16:creationId xmlns:a16="http://schemas.microsoft.com/office/drawing/2014/main" id="{C19357CE-03F0-4A42-8626-C7B97A9ACAA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18434" name="Line 5">
            <a:extLst>
              <a:ext uri="{FF2B5EF4-FFF2-40B4-BE49-F238E27FC236}">
                <a16:creationId xmlns:a16="http://schemas.microsoft.com/office/drawing/2014/main" id="{0442EABD-117C-44EF-BAF5-CFC4D87A92DF}"/>
              </a:ext>
            </a:extLst>
          </p:cNvPr>
          <p:cNvSpPr>
            <a:spLocks noChangeShapeType="1"/>
          </p:cNvSpPr>
          <p:nvPr/>
        </p:nvSpPr>
        <p:spPr bwMode="auto">
          <a:xfrm>
            <a:off x="266700" y="21336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35" name="Rectangle 6">
            <a:extLst>
              <a:ext uri="{FF2B5EF4-FFF2-40B4-BE49-F238E27FC236}">
                <a16:creationId xmlns:a16="http://schemas.microsoft.com/office/drawing/2014/main" id="{40BF276B-4DAF-43DE-A438-255B38533649}"/>
              </a:ext>
            </a:extLst>
          </p:cNvPr>
          <p:cNvSpPr>
            <a:spLocks noChangeArrowheads="1"/>
          </p:cNvSpPr>
          <p:nvPr/>
        </p:nvSpPr>
        <p:spPr bwMode="auto">
          <a:xfrm>
            <a:off x="190500" y="1505743"/>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solidFill>
                  <a:srgbClr val="000099"/>
                </a:solidFill>
                <a:latin typeface="Verdana" panose="020B0604030504040204" pitchFamily="34" charset="0"/>
              </a:rPr>
              <a:t>Inflated Contracts</a:t>
            </a:r>
          </a:p>
        </p:txBody>
      </p:sp>
      <p:sp>
        <p:nvSpPr>
          <p:cNvPr id="18436" name="Rectangle 8">
            <a:extLst>
              <a:ext uri="{FF2B5EF4-FFF2-40B4-BE49-F238E27FC236}">
                <a16:creationId xmlns:a16="http://schemas.microsoft.com/office/drawing/2014/main" id="{1EAD077E-B3FE-4939-AAD6-09B93F38092D}"/>
              </a:ext>
            </a:extLst>
          </p:cNvPr>
          <p:cNvSpPr>
            <a:spLocks noChangeArrowheads="1"/>
          </p:cNvSpPr>
          <p:nvPr/>
        </p:nvSpPr>
        <p:spPr bwMode="auto">
          <a:xfrm>
            <a:off x="2359025" y="929482"/>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dirty="0">
                <a:latin typeface="Verdana" panose="020B0604030504040204" pitchFamily="34" charset="0"/>
              </a:rPr>
              <a:t>Media Relations</a:t>
            </a:r>
          </a:p>
        </p:txBody>
      </p:sp>
      <p:sp>
        <p:nvSpPr>
          <p:cNvPr id="18437" name="Text Box 27">
            <a:extLst>
              <a:ext uri="{FF2B5EF4-FFF2-40B4-BE49-F238E27FC236}">
                <a16:creationId xmlns:a16="http://schemas.microsoft.com/office/drawing/2014/main" id="{7743C6AF-DCEE-4CED-A8F8-0A7F2391403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 name="Rectangle 1">
            <a:extLst>
              <a:ext uri="{FF2B5EF4-FFF2-40B4-BE49-F238E27FC236}">
                <a16:creationId xmlns:a16="http://schemas.microsoft.com/office/drawing/2014/main" id="{C3EE815D-EB22-3142-8BA4-E630EE676E42}"/>
              </a:ext>
            </a:extLst>
          </p:cNvPr>
          <p:cNvSpPr/>
          <p:nvPr/>
        </p:nvSpPr>
        <p:spPr>
          <a:xfrm>
            <a:off x="457200" y="2227263"/>
            <a:ext cx="8153400" cy="2554545"/>
          </a:xfrm>
          <a:prstGeom prst="rect">
            <a:avLst/>
          </a:prstGeom>
        </p:spPr>
        <p:txBody>
          <a:bodyPr wrap="square">
            <a:spAutoFit/>
          </a:bodyPr>
          <a:lstStyle/>
          <a:p>
            <a:pPr algn="ctr"/>
            <a:r>
              <a:rPr lang="en-US" sz="2000" dirty="0">
                <a:latin typeface="Verdana" panose="020B0604030504040204" pitchFamily="34" charset="0"/>
                <a:ea typeface="Verdana" panose="020B0604030504040204" pitchFamily="34" charset="0"/>
                <a:cs typeface="Verdana" panose="020B0604030504040204" pitchFamily="34" charset="0"/>
              </a:rPr>
              <a:t>In 2020, the Kansas City Chiefs signed to their star quarterback, Patrick </a:t>
            </a:r>
            <a:r>
              <a:rPr lang="en-US" sz="2000" dirty="0" err="1">
                <a:latin typeface="Verdana" panose="020B0604030504040204" pitchFamily="34" charset="0"/>
                <a:ea typeface="Verdana" panose="020B0604030504040204" pitchFamily="34" charset="0"/>
                <a:cs typeface="Verdana" panose="020B0604030504040204" pitchFamily="34" charset="0"/>
              </a:rPr>
              <a:t>Mahomes</a:t>
            </a:r>
            <a:r>
              <a:rPr lang="en-US" sz="2000" dirty="0">
                <a:latin typeface="Verdana" panose="020B0604030504040204" pitchFamily="34" charset="0"/>
                <a:ea typeface="Verdana" panose="020B0604030504040204" pitchFamily="34" charset="0"/>
                <a:cs typeface="Verdana" panose="020B0604030504040204" pitchFamily="34" charset="0"/>
              </a:rPr>
              <a:t>, to the richest contract in NFL history, providing him with the opportunity to earn $503 million over the span of the ten-year deal</a:t>
            </a:r>
          </a:p>
          <a:p>
            <a:pPr algn="ctr"/>
            <a:endParaRPr lang="en-US" sz="2000" dirty="0">
              <a:latin typeface="Verdana" panose="020B0604030504040204" pitchFamily="34" charset="0"/>
              <a:ea typeface="Verdana" panose="020B0604030504040204" pitchFamily="34" charset="0"/>
              <a:cs typeface="Verdana" panose="020B0604030504040204" pitchFamily="34" charset="0"/>
            </a:endParaRPr>
          </a:p>
          <a:p>
            <a:pPr algn="ctr"/>
            <a:r>
              <a:rPr lang="en-US" sz="2000" dirty="0">
                <a:latin typeface="Verdana" panose="020B0604030504040204" pitchFamily="34" charset="0"/>
                <a:ea typeface="Verdana" panose="020B0604030504040204" pitchFamily="34" charset="0"/>
                <a:cs typeface="Verdana" panose="020B0604030504040204" pitchFamily="34" charset="0"/>
              </a:rPr>
              <a:t>Over the course of his contract, </a:t>
            </a:r>
            <a:r>
              <a:rPr lang="en-US" sz="2000" dirty="0" err="1">
                <a:latin typeface="Verdana" panose="020B0604030504040204" pitchFamily="34" charset="0"/>
                <a:ea typeface="Verdana" panose="020B0604030504040204" pitchFamily="34" charset="0"/>
                <a:cs typeface="Verdana" panose="020B0604030504040204" pitchFamily="34" charset="0"/>
              </a:rPr>
              <a:t>Mahomes</a:t>
            </a:r>
            <a:r>
              <a:rPr lang="en-US" sz="2000" dirty="0">
                <a:latin typeface="Verdana" panose="020B0604030504040204" pitchFamily="34" charset="0"/>
                <a:ea typeface="Verdana" panose="020B0604030504040204" pitchFamily="34" charset="0"/>
                <a:cs typeface="Verdana" panose="020B0604030504040204" pitchFamily="34" charset="0"/>
              </a:rPr>
              <a:t> will make $137,808 per day. According to the latest figures, the median household income in the U.S. was $61,372 per year.</a:t>
            </a:r>
          </a:p>
        </p:txBody>
      </p:sp>
      <p:pic>
        <p:nvPicPr>
          <p:cNvPr id="1026" name="Picture 2" descr="Highest-Paid Public Employee in Your State? Probably a College Coach | The  Fiscal Times">
            <a:extLst>
              <a:ext uri="{FF2B5EF4-FFF2-40B4-BE49-F238E27FC236}">
                <a16:creationId xmlns:a16="http://schemas.microsoft.com/office/drawing/2014/main" id="{88CE5CAD-3230-4862-9EE0-E7B27BFD4F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4953000"/>
            <a:ext cx="2811153" cy="15827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7" name="Group 2">
            <a:extLst>
              <a:ext uri="{FF2B5EF4-FFF2-40B4-BE49-F238E27FC236}">
                <a16:creationId xmlns:a16="http://schemas.microsoft.com/office/drawing/2014/main" id="{4C569F6C-05B9-4D72-A50A-D57903C78628}"/>
              </a:ext>
            </a:extLst>
          </p:cNvPr>
          <p:cNvGrpSpPr>
            <a:grpSpLocks/>
          </p:cNvGrpSpPr>
          <p:nvPr/>
        </p:nvGrpSpPr>
        <p:grpSpPr bwMode="auto">
          <a:xfrm>
            <a:off x="0" y="0"/>
            <a:ext cx="9144000" cy="976313"/>
            <a:chOff x="0" y="0"/>
            <a:chExt cx="5760" cy="615"/>
          </a:xfrm>
        </p:grpSpPr>
        <p:sp>
          <p:nvSpPr>
            <p:cNvPr id="19464" name="Text Box 3">
              <a:extLst>
                <a:ext uri="{FF2B5EF4-FFF2-40B4-BE49-F238E27FC236}">
                  <a16:creationId xmlns:a16="http://schemas.microsoft.com/office/drawing/2014/main" id="{BAE008D8-058E-4BD9-9BF6-DF8BA8269C8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19465" name="Text Box 4">
              <a:extLst>
                <a:ext uri="{FF2B5EF4-FFF2-40B4-BE49-F238E27FC236}">
                  <a16:creationId xmlns:a16="http://schemas.microsoft.com/office/drawing/2014/main" id="{8B0839D8-EEB7-4CE1-AC50-F16F00BE769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19458" name="Line 5">
            <a:extLst>
              <a:ext uri="{FF2B5EF4-FFF2-40B4-BE49-F238E27FC236}">
                <a16:creationId xmlns:a16="http://schemas.microsoft.com/office/drawing/2014/main" id="{D2D50279-197E-4386-B67E-35635CA3EC65}"/>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59" name="Rectangle 6">
            <a:extLst>
              <a:ext uri="{FF2B5EF4-FFF2-40B4-BE49-F238E27FC236}">
                <a16:creationId xmlns:a16="http://schemas.microsoft.com/office/drawing/2014/main" id="{0A7DC6F1-E395-4088-8510-4431650F33BF}"/>
              </a:ext>
            </a:extLst>
          </p:cNvPr>
          <p:cNvSpPr>
            <a:spLocks noChangeArrowheads="1"/>
          </p:cNvSpPr>
          <p:nvPr/>
        </p:nvSpPr>
        <p:spPr bwMode="auto">
          <a:xfrm>
            <a:off x="0" y="1704975"/>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Inflated Contracts</a:t>
            </a:r>
          </a:p>
        </p:txBody>
      </p:sp>
      <p:sp>
        <p:nvSpPr>
          <p:cNvPr id="99335" name="Rectangle 7">
            <a:extLst>
              <a:ext uri="{FF2B5EF4-FFF2-40B4-BE49-F238E27FC236}">
                <a16:creationId xmlns:a16="http://schemas.microsoft.com/office/drawing/2014/main" id="{A15B8075-E0FB-434E-8B92-4A82E0504920}"/>
              </a:ext>
            </a:extLst>
          </p:cNvPr>
          <p:cNvSpPr>
            <a:spLocks noChangeArrowheads="1"/>
          </p:cNvSpPr>
          <p:nvPr/>
        </p:nvSpPr>
        <p:spPr bwMode="auto">
          <a:xfrm>
            <a:off x="533400" y="2667000"/>
            <a:ext cx="83058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a:latin typeface="Verdana" panose="020B0604030504040204" pitchFamily="34" charset="0"/>
              </a:rPr>
              <a:t>  Inflated contracts of athletes and entertainers (some which have a tendency to flaunt their riches)</a:t>
            </a:r>
            <a:r>
              <a:rPr lang="en-US" altLang="en-US" sz="1800"/>
              <a:t> </a:t>
            </a:r>
            <a:r>
              <a:rPr lang="en-US" altLang="en-US">
                <a:latin typeface="Verdana" panose="020B0604030504040204" pitchFamily="34" charset="0"/>
              </a:rPr>
              <a:t> </a:t>
            </a:r>
          </a:p>
          <a:p>
            <a:pPr eaLnBrk="1" hangingPunct="1">
              <a:buFont typeface="Wingdings" panose="05000000000000000000" pitchFamily="2" charset="2"/>
              <a:buNone/>
            </a:pPr>
            <a:endParaRPr lang="en-US" altLang="en-US">
              <a:latin typeface="Verdana" panose="020B0604030504040204" pitchFamily="34" charset="0"/>
            </a:endParaRPr>
          </a:p>
        </p:txBody>
      </p:sp>
      <p:sp>
        <p:nvSpPr>
          <p:cNvPr id="19461" name="Rectangle 8">
            <a:extLst>
              <a:ext uri="{FF2B5EF4-FFF2-40B4-BE49-F238E27FC236}">
                <a16:creationId xmlns:a16="http://schemas.microsoft.com/office/drawing/2014/main" id="{ACAD71A7-A59B-49C4-95DF-2A95D7032051}"/>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19462" name="Text Box 27">
            <a:extLst>
              <a:ext uri="{FF2B5EF4-FFF2-40B4-BE49-F238E27FC236}">
                <a16:creationId xmlns:a16="http://schemas.microsoft.com/office/drawing/2014/main" id="{ADC15932-274A-49D8-88D0-C3F85EF7ECE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2475" name="Text Box 11">
            <a:extLst>
              <a:ext uri="{FF2B5EF4-FFF2-40B4-BE49-F238E27FC236}">
                <a16:creationId xmlns:a16="http://schemas.microsoft.com/office/drawing/2014/main" id="{B8264355-091B-4002-B6B8-4FCE455E44C0}"/>
              </a:ext>
            </a:extLst>
          </p:cNvPr>
          <p:cNvSpPr txBox="1">
            <a:spLocks noChangeArrowheads="1"/>
          </p:cNvSpPr>
          <p:nvPr/>
        </p:nvSpPr>
        <p:spPr bwMode="auto">
          <a:xfrm>
            <a:off x="457200" y="3581400"/>
            <a:ext cx="8458200" cy="26781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rPr>
              <a:t>Boxer Floyd “Money” Mayweather, who earned </a:t>
            </a:r>
            <a:r>
              <a:rPr lang="en-US" altLang="en-US" i="1" dirty="0">
                <a:latin typeface="Verdana" panose="020B0604030504040204" pitchFamily="34" charset="0"/>
              </a:rPr>
              <a:t>$300 million</a:t>
            </a:r>
            <a:r>
              <a:rPr lang="en-US" altLang="en-US" dirty="0">
                <a:latin typeface="Verdana" panose="020B0604030504040204" pitchFamily="34" charset="0"/>
              </a:rPr>
              <a:t> in </a:t>
            </a:r>
            <a:r>
              <a:rPr lang="is-IS" altLang="en-US" dirty="0">
                <a:latin typeface="Verdana" panose="020B0604030504040204" pitchFamily="34" charset="0"/>
              </a:rPr>
              <a:t>2015</a:t>
            </a:r>
            <a:r>
              <a:rPr lang="en-US" altLang="en-US" dirty="0">
                <a:latin typeface="Verdana" panose="020B0604030504040204" pitchFamily="34" charset="0"/>
              </a:rPr>
              <a:t> and topped Forbes’ </a:t>
            </a:r>
            <a:r>
              <a:rPr lang="en-US" altLang="en-US" dirty="0">
                <a:latin typeface="Verdana" panose="020B0604030504040204" pitchFamily="34" charset="0"/>
                <a:hlinkClick r:id="rId2"/>
              </a:rPr>
              <a:t>annual list of the World’s wealthiest athletes</a:t>
            </a:r>
            <a:r>
              <a:rPr lang="en-US" altLang="en-US" dirty="0">
                <a:latin typeface="Verdana" panose="020B0604030504040204" pitchFamily="34" charset="0"/>
              </a:rPr>
              <a:t> for the third year in a row, told </a:t>
            </a:r>
            <a:r>
              <a:rPr lang="en-US" altLang="en-US" i="1" dirty="0">
                <a:latin typeface="Verdana" panose="020B0604030504040204" pitchFamily="34" charset="0"/>
              </a:rPr>
              <a:t>USA Today</a:t>
            </a:r>
            <a:r>
              <a:rPr lang="en-US" altLang="en-US" dirty="0">
                <a:latin typeface="Verdana" panose="020B0604030504040204" pitchFamily="34" charset="0"/>
              </a:rPr>
              <a:t> in a story that his hobby is “collecting money” and lives in a 22,000-foot home with multiple garages for his collection of sports cars and bragged to </a:t>
            </a:r>
            <a:r>
              <a:rPr lang="en-US" altLang="en-US" dirty="0">
                <a:latin typeface="Verdana" panose="020B0604030504040204" pitchFamily="34" charset="0"/>
                <a:hlinkClick r:id="rId3"/>
              </a:rPr>
              <a:t>CNN</a:t>
            </a:r>
            <a:r>
              <a:rPr lang="en-US" altLang="en-US" dirty="0">
                <a:latin typeface="Verdana" panose="020B0604030504040204" pitchFamily="34" charset="0"/>
              </a:rPr>
              <a:t> of an $827,000 gambling win.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99335"/>
                                        </p:tgtEl>
                                        <p:attrNameLst>
                                          <p:attrName>style.visibility</p:attrName>
                                        </p:attrNameLst>
                                      </p:cBhvr>
                                      <p:to>
                                        <p:strVal val="visible"/>
                                      </p:to>
                                    </p:set>
                                    <p:animEffect transition="in" filter="wedge">
                                      <p:cBhvr>
                                        <p:cTn id="7" dur="2000"/>
                                        <p:tgtEl>
                                          <p:spTgt spid="993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Group 2">
            <a:extLst>
              <a:ext uri="{FF2B5EF4-FFF2-40B4-BE49-F238E27FC236}">
                <a16:creationId xmlns:a16="http://schemas.microsoft.com/office/drawing/2014/main" id="{8BD64F74-C398-4004-BF4E-F402108C5FA5}"/>
              </a:ext>
            </a:extLst>
          </p:cNvPr>
          <p:cNvGrpSpPr>
            <a:grpSpLocks/>
          </p:cNvGrpSpPr>
          <p:nvPr/>
        </p:nvGrpSpPr>
        <p:grpSpPr bwMode="auto">
          <a:xfrm>
            <a:off x="0" y="0"/>
            <a:ext cx="9144000" cy="976313"/>
            <a:chOff x="0" y="0"/>
            <a:chExt cx="5760" cy="615"/>
          </a:xfrm>
        </p:grpSpPr>
        <p:sp>
          <p:nvSpPr>
            <p:cNvPr id="20488" name="Text Box 3">
              <a:extLst>
                <a:ext uri="{FF2B5EF4-FFF2-40B4-BE49-F238E27FC236}">
                  <a16:creationId xmlns:a16="http://schemas.microsoft.com/office/drawing/2014/main" id="{338EB958-5E85-4D51-A14B-2A524EB1D2D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20489" name="Text Box 4">
              <a:extLst>
                <a:ext uri="{FF2B5EF4-FFF2-40B4-BE49-F238E27FC236}">
                  <a16:creationId xmlns:a16="http://schemas.microsoft.com/office/drawing/2014/main" id="{C4077E3E-F620-460C-903B-0AD84FC51C1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0482" name="Line 5">
            <a:extLst>
              <a:ext uri="{FF2B5EF4-FFF2-40B4-BE49-F238E27FC236}">
                <a16:creationId xmlns:a16="http://schemas.microsoft.com/office/drawing/2014/main" id="{A301E94F-121A-45DE-9D9D-C583EF641DCE}"/>
              </a:ext>
            </a:extLst>
          </p:cNvPr>
          <p:cNvSpPr>
            <a:spLocks noChangeShapeType="1"/>
          </p:cNvSpPr>
          <p:nvPr/>
        </p:nvSpPr>
        <p:spPr bwMode="auto">
          <a:xfrm>
            <a:off x="304800" y="2438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83" name="Rectangle 6">
            <a:extLst>
              <a:ext uri="{FF2B5EF4-FFF2-40B4-BE49-F238E27FC236}">
                <a16:creationId xmlns:a16="http://schemas.microsoft.com/office/drawing/2014/main" id="{0F6C62E7-E8AA-4A18-A24A-04011A3E839A}"/>
              </a:ext>
            </a:extLst>
          </p:cNvPr>
          <p:cNvSpPr>
            <a:spLocks noChangeArrowheads="1"/>
          </p:cNvSpPr>
          <p:nvPr/>
        </p:nvSpPr>
        <p:spPr bwMode="auto">
          <a:xfrm>
            <a:off x="0" y="1704975"/>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Inflated Contracts</a:t>
            </a:r>
          </a:p>
        </p:txBody>
      </p:sp>
      <p:sp>
        <p:nvSpPr>
          <p:cNvPr id="20484" name="Rectangle 8">
            <a:extLst>
              <a:ext uri="{FF2B5EF4-FFF2-40B4-BE49-F238E27FC236}">
                <a16:creationId xmlns:a16="http://schemas.microsoft.com/office/drawing/2014/main" id="{F226A286-0C5F-4EE9-94C7-D9F3B73C3199}"/>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20485" name="Text Box 27">
            <a:extLst>
              <a:ext uri="{FF2B5EF4-FFF2-40B4-BE49-F238E27FC236}">
                <a16:creationId xmlns:a16="http://schemas.microsoft.com/office/drawing/2014/main" id="{A17F3E36-7634-4CE0-B64C-A89713A1118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2475" name="Text Box 11">
            <a:extLst>
              <a:ext uri="{FF2B5EF4-FFF2-40B4-BE49-F238E27FC236}">
                <a16:creationId xmlns:a16="http://schemas.microsoft.com/office/drawing/2014/main" id="{3C62ADB4-2CEB-43E8-87C4-86E6D3C40E00}"/>
              </a:ext>
            </a:extLst>
          </p:cNvPr>
          <p:cNvSpPr txBox="1">
            <a:spLocks noChangeArrowheads="1"/>
          </p:cNvSpPr>
          <p:nvPr/>
        </p:nvSpPr>
        <p:spPr bwMode="auto">
          <a:xfrm>
            <a:off x="381000" y="2667000"/>
            <a:ext cx="8458200" cy="36009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sz="2400" dirty="0">
                <a:latin typeface="Verdana" charset="0"/>
              </a:rPr>
              <a:t>Mayweather’s huge payday in 2017 after the fight with UFC champion, Connor McGregor, reportedly pushed him over the $1 billion mark in career earnings</a:t>
            </a:r>
          </a:p>
          <a:p>
            <a:pPr marL="0" lvl="6" indent="0" eaLnBrk="1" hangingPunct="1">
              <a:spcBef>
                <a:spcPct val="50000"/>
              </a:spcBef>
              <a:defRPr/>
            </a:pPr>
            <a:r>
              <a:rPr lang="en-US" sz="2200" dirty="0">
                <a:latin typeface="Verdana" charset="0"/>
                <a:cs typeface="ＭＳ Ｐゴシック" charset="0"/>
              </a:rPr>
              <a:t>The only other athletes to surpass $1 billion in career earnings are Michael Jordan and Tiger Woods</a:t>
            </a:r>
          </a:p>
          <a:p>
            <a:pPr marL="0" lvl="6" indent="0" eaLnBrk="1" hangingPunct="1">
              <a:spcBef>
                <a:spcPct val="50000"/>
              </a:spcBef>
              <a:defRPr/>
            </a:pPr>
            <a:r>
              <a:rPr lang="en-US" sz="2200" dirty="0">
                <a:latin typeface="Verdana" charset="0"/>
                <a:cs typeface="ＭＳ Ｐゴシック" charset="0"/>
              </a:rPr>
              <a:t>In 2017, Mayweather was also under investigation by the IRS as they claimed he owed over $22 million in back taxes from 2015  </a:t>
            </a:r>
          </a:p>
        </p:txBody>
      </p:sp>
      <p:pic>
        <p:nvPicPr>
          <p:cNvPr id="20487" name="Picture 1" descr="Watch-Mayweather-vs-McGregor-Online.jpg">
            <a:extLst>
              <a:ext uri="{FF2B5EF4-FFF2-40B4-BE49-F238E27FC236}">
                <a16:creationId xmlns:a16="http://schemas.microsoft.com/office/drawing/2014/main" id="{3A52E821-F6F3-47E6-9BF7-E8CA48D9455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39000" y="1066800"/>
            <a:ext cx="104457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5" name="Group 2">
            <a:extLst>
              <a:ext uri="{FF2B5EF4-FFF2-40B4-BE49-F238E27FC236}">
                <a16:creationId xmlns:a16="http://schemas.microsoft.com/office/drawing/2014/main" id="{C08D3C2E-FDD6-4E31-9D6B-F008E4A1B28B}"/>
              </a:ext>
            </a:extLst>
          </p:cNvPr>
          <p:cNvGrpSpPr>
            <a:grpSpLocks/>
          </p:cNvGrpSpPr>
          <p:nvPr/>
        </p:nvGrpSpPr>
        <p:grpSpPr bwMode="auto">
          <a:xfrm>
            <a:off x="0" y="0"/>
            <a:ext cx="9144000" cy="976313"/>
            <a:chOff x="0" y="0"/>
            <a:chExt cx="5760" cy="615"/>
          </a:xfrm>
        </p:grpSpPr>
        <p:sp>
          <p:nvSpPr>
            <p:cNvPr id="21513" name="Text Box 3">
              <a:extLst>
                <a:ext uri="{FF2B5EF4-FFF2-40B4-BE49-F238E27FC236}">
                  <a16:creationId xmlns:a16="http://schemas.microsoft.com/office/drawing/2014/main" id="{9ACAB336-B4FE-43A4-94AA-A7113AF64A3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21514" name="Text Box 4">
              <a:extLst>
                <a:ext uri="{FF2B5EF4-FFF2-40B4-BE49-F238E27FC236}">
                  <a16:creationId xmlns:a16="http://schemas.microsoft.com/office/drawing/2014/main" id="{215F31D8-B121-49EF-993D-F7AFCF028F8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1506" name="Line 5">
            <a:extLst>
              <a:ext uri="{FF2B5EF4-FFF2-40B4-BE49-F238E27FC236}">
                <a16:creationId xmlns:a16="http://schemas.microsoft.com/office/drawing/2014/main" id="{E3AE4AF3-F7E7-4BA5-98B7-BCCC785B3585}"/>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07" name="Rectangle 6">
            <a:extLst>
              <a:ext uri="{FF2B5EF4-FFF2-40B4-BE49-F238E27FC236}">
                <a16:creationId xmlns:a16="http://schemas.microsoft.com/office/drawing/2014/main" id="{5F7A28E2-B520-44E8-A451-CEA0CCD786CD}"/>
              </a:ext>
            </a:extLst>
          </p:cNvPr>
          <p:cNvSpPr>
            <a:spLocks noChangeArrowheads="1"/>
          </p:cNvSpPr>
          <p:nvPr/>
        </p:nvSpPr>
        <p:spPr bwMode="auto">
          <a:xfrm>
            <a:off x="0" y="1704975"/>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Inflated Contracts</a:t>
            </a:r>
          </a:p>
        </p:txBody>
      </p:sp>
      <p:sp>
        <p:nvSpPr>
          <p:cNvPr id="99335" name="Rectangle 7">
            <a:extLst>
              <a:ext uri="{FF2B5EF4-FFF2-40B4-BE49-F238E27FC236}">
                <a16:creationId xmlns:a16="http://schemas.microsoft.com/office/drawing/2014/main" id="{DBAA4E12-FBA5-49D4-887D-9DCED74EB47F}"/>
              </a:ext>
            </a:extLst>
          </p:cNvPr>
          <p:cNvSpPr>
            <a:spLocks noChangeArrowheads="1"/>
          </p:cNvSpPr>
          <p:nvPr/>
        </p:nvSpPr>
        <p:spPr bwMode="auto">
          <a:xfrm>
            <a:off x="533400" y="2667000"/>
            <a:ext cx="83058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a:latin typeface="Verdana" panose="020B0604030504040204" pitchFamily="34" charset="0"/>
              </a:rPr>
              <a:t>  Inflated contracts of athletes and entertainers (some which have a tendency to flaunt their riches)</a:t>
            </a:r>
            <a:r>
              <a:rPr lang="en-US" altLang="en-US" sz="1800"/>
              <a:t> </a:t>
            </a:r>
            <a:r>
              <a:rPr lang="en-US" altLang="en-US">
                <a:latin typeface="Verdana" panose="020B0604030504040204" pitchFamily="34" charset="0"/>
              </a:rPr>
              <a:t> </a:t>
            </a:r>
          </a:p>
          <a:p>
            <a:pPr eaLnBrk="1" hangingPunct="1">
              <a:buFont typeface="Wingdings" panose="05000000000000000000" pitchFamily="2" charset="2"/>
              <a:buNone/>
            </a:pPr>
            <a:endParaRPr lang="en-US" altLang="en-US">
              <a:latin typeface="Verdana" panose="020B0604030504040204" pitchFamily="34" charset="0"/>
            </a:endParaRPr>
          </a:p>
        </p:txBody>
      </p:sp>
      <p:sp>
        <p:nvSpPr>
          <p:cNvPr id="21509" name="Rectangle 8">
            <a:extLst>
              <a:ext uri="{FF2B5EF4-FFF2-40B4-BE49-F238E27FC236}">
                <a16:creationId xmlns:a16="http://schemas.microsoft.com/office/drawing/2014/main" id="{85852373-85DE-4193-A6CC-6B758E8FC69F}"/>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21510" name="Text Box 27">
            <a:extLst>
              <a:ext uri="{FF2B5EF4-FFF2-40B4-BE49-F238E27FC236}">
                <a16:creationId xmlns:a16="http://schemas.microsoft.com/office/drawing/2014/main" id="{D944F4B0-FFD5-4BAC-99EC-31FBF10B318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1" name="Text Box 10">
            <a:extLst>
              <a:ext uri="{FF2B5EF4-FFF2-40B4-BE49-F238E27FC236}">
                <a16:creationId xmlns:a16="http://schemas.microsoft.com/office/drawing/2014/main" id="{B0B96591-A835-4FDE-9EB0-72DEEA8728C7}"/>
              </a:ext>
            </a:extLst>
          </p:cNvPr>
          <p:cNvSpPr txBox="1">
            <a:spLocks noChangeArrowheads="1"/>
          </p:cNvSpPr>
          <p:nvPr/>
        </p:nvSpPr>
        <p:spPr bwMode="auto">
          <a:xfrm>
            <a:off x="533400" y="3886200"/>
            <a:ext cx="4800600" cy="24622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200" dirty="0">
                <a:solidFill>
                  <a:srgbClr val="008000"/>
                </a:solidFill>
                <a:latin typeface="Verdana" panose="020B0604030504040204" pitchFamily="34" charset="0"/>
              </a:rPr>
              <a:t>International soccer star, Neymar, dropped $18,000 on sneakers during a shopping spree in 2017, all broadcast online for fans to see in an episode of Complex’s Sneaker Shopping series</a:t>
            </a:r>
          </a:p>
        </p:txBody>
      </p:sp>
      <p:pic>
        <p:nvPicPr>
          <p:cNvPr id="21512" name="Picture 1" descr="hqdefault.jpg">
            <a:extLst>
              <a:ext uri="{FF2B5EF4-FFF2-40B4-BE49-F238E27FC236}">
                <a16:creationId xmlns:a16="http://schemas.microsoft.com/office/drawing/2014/main" id="{6FAEEEF2-1DBC-4598-92BC-11D240FBF09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4038600"/>
            <a:ext cx="297180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99335"/>
                                        </p:tgtEl>
                                        <p:attrNameLst>
                                          <p:attrName>style.visibility</p:attrName>
                                        </p:attrNameLst>
                                      </p:cBhvr>
                                      <p:to>
                                        <p:strVal val="visible"/>
                                      </p:to>
                                    </p:set>
                                    <p:animEffect transition="in" filter="wedge">
                                      <p:cBhvr>
                                        <p:cTn id="7" dur="2000"/>
                                        <p:tgtEl>
                                          <p:spTgt spid="993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Group 2">
            <a:extLst>
              <a:ext uri="{FF2B5EF4-FFF2-40B4-BE49-F238E27FC236}">
                <a16:creationId xmlns:a16="http://schemas.microsoft.com/office/drawing/2014/main" id="{B3B39A2F-3CFD-456B-AECD-8DF2A2A14F73}"/>
              </a:ext>
            </a:extLst>
          </p:cNvPr>
          <p:cNvGrpSpPr>
            <a:grpSpLocks/>
          </p:cNvGrpSpPr>
          <p:nvPr/>
        </p:nvGrpSpPr>
        <p:grpSpPr bwMode="auto">
          <a:xfrm>
            <a:off x="0" y="0"/>
            <a:ext cx="9144000" cy="976313"/>
            <a:chOff x="0" y="0"/>
            <a:chExt cx="5760" cy="615"/>
          </a:xfrm>
        </p:grpSpPr>
        <p:sp>
          <p:nvSpPr>
            <p:cNvPr id="22536" name="Text Box 3">
              <a:extLst>
                <a:ext uri="{FF2B5EF4-FFF2-40B4-BE49-F238E27FC236}">
                  <a16:creationId xmlns:a16="http://schemas.microsoft.com/office/drawing/2014/main" id="{AD7740D7-D3AB-4918-A8F8-86E630658FF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22537" name="Text Box 4">
              <a:extLst>
                <a:ext uri="{FF2B5EF4-FFF2-40B4-BE49-F238E27FC236}">
                  <a16:creationId xmlns:a16="http://schemas.microsoft.com/office/drawing/2014/main" id="{A2EE0F2C-E402-46C0-B677-9F769403823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2530" name="Line 5">
            <a:extLst>
              <a:ext uri="{FF2B5EF4-FFF2-40B4-BE49-F238E27FC236}">
                <a16:creationId xmlns:a16="http://schemas.microsoft.com/office/drawing/2014/main" id="{C4C2D1E9-0C38-4DD0-BDF0-9A1A8815B07B}"/>
              </a:ext>
            </a:extLst>
          </p:cNvPr>
          <p:cNvSpPr>
            <a:spLocks noChangeShapeType="1"/>
          </p:cNvSpPr>
          <p:nvPr/>
        </p:nvSpPr>
        <p:spPr bwMode="auto">
          <a:xfrm>
            <a:off x="266700" y="21336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31" name="Rectangle 6">
            <a:extLst>
              <a:ext uri="{FF2B5EF4-FFF2-40B4-BE49-F238E27FC236}">
                <a16:creationId xmlns:a16="http://schemas.microsoft.com/office/drawing/2014/main" id="{2F604A2F-2E22-40F4-9D61-0B037C4BFEF4}"/>
              </a:ext>
            </a:extLst>
          </p:cNvPr>
          <p:cNvSpPr>
            <a:spLocks noChangeArrowheads="1"/>
          </p:cNvSpPr>
          <p:nvPr/>
        </p:nvSpPr>
        <p:spPr bwMode="auto">
          <a:xfrm>
            <a:off x="19050" y="1510998"/>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solidFill>
                  <a:srgbClr val="000099"/>
                </a:solidFill>
                <a:latin typeface="Verdana" panose="020B0604030504040204" pitchFamily="34" charset="0"/>
              </a:rPr>
              <a:t>Inflated Contracts</a:t>
            </a:r>
          </a:p>
        </p:txBody>
      </p:sp>
      <p:sp>
        <p:nvSpPr>
          <p:cNvPr id="22532" name="Rectangle 8">
            <a:extLst>
              <a:ext uri="{FF2B5EF4-FFF2-40B4-BE49-F238E27FC236}">
                <a16:creationId xmlns:a16="http://schemas.microsoft.com/office/drawing/2014/main" id="{C6179CF5-505D-4881-9449-F55D82D29DA7}"/>
              </a:ext>
            </a:extLst>
          </p:cNvPr>
          <p:cNvSpPr>
            <a:spLocks noChangeArrowheads="1"/>
          </p:cNvSpPr>
          <p:nvPr/>
        </p:nvSpPr>
        <p:spPr bwMode="auto">
          <a:xfrm>
            <a:off x="2225675" y="92298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dirty="0">
                <a:latin typeface="Verdana" panose="020B0604030504040204" pitchFamily="34" charset="0"/>
              </a:rPr>
              <a:t>Media Relations</a:t>
            </a:r>
          </a:p>
        </p:txBody>
      </p:sp>
      <p:sp>
        <p:nvSpPr>
          <p:cNvPr id="22533" name="Text Box 27">
            <a:extLst>
              <a:ext uri="{FF2B5EF4-FFF2-40B4-BE49-F238E27FC236}">
                <a16:creationId xmlns:a16="http://schemas.microsoft.com/office/drawing/2014/main" id="{97AF21C4-6220-4B43-8CFE-4995EF6E529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3498" name="Text Box 10">
            <a:extLst>
              <a:ext uri="{FF2B5EF4-FFF2-40B4-BE49-F238E27FC236}">
                <a16:creationId xmlns:a16="http://schemas.microsoft.com/office/drawing/2014/main" id="{0EE7008E-DE3A-4D18-876C-F2038B3DDA1D}"/>
              </a:ext>
            </a:extLst>
          </p:cNvPr>
          <p:cNvSpPr txBox="1">
            <a:spLocks noChangeArrowheads="1"/>
          </p:cNvSpPr>
          <p:nvPr/>
        </p:nvSpPr>
        <p:spPr bwMode="auto">
          <a:xfrm>
            <a:off x="476250" y="2313844"/>
            <a:ext cx="8191500" cy="163121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defRPr/>
            </a:pPr>
            <a:r>
              <a:rPr lang="en-US" sz="2000" i="1" dirty="0">
                <a:solidFill>
                  <a:srgbClr val="006600"/>
                </a:solidFill>
                <a:latin typeface="Verdana" charset="0"/>
              </a:rPr>
              <a:t>Forbes</a:t>
            </a:r>
            <a:r>
              <a:rPr lang="en-US" sz="2000" dirty="0">
                <a:solidFill>
                  <a:srgbClr val="006600"/>
                </a:solidFill>
                <a:latin typeface="Verdana" charset="0"/>
              </a:rPr>
              <a:t> reported that the world's 100 highest-paid athletes banked a cumulative $3.6 billion last year, down 9% from the previous year, representing the first time that figure has dropped in four years (due in large part to the pandemic’s impact on the business of sports and entertainment) </a:t>
            </a:r>
          </a:p>
        </p:txBody>
      </p:sp>
      <p:pic>
        <p:nvPicPr>
          <p:cNvPr id="1028" name="Picture 4" descr="Image result for cash pile">
            <a:extLst>
              <a:ext uri="{FF2B5EF4-FFF2-40B4-BE49-F238E27FC236}">
                <a16:creationId xmlns:a16="http://schemas.microsoft.com/office/drawing/2014/main" id="{6AD1D60D-5E76-45F0-AA5D-0BA41A12D2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4230990"/>
            <a:ext cx="6096000" cy="23812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neymar transparent">
            <a:extLst>
              <a:ext uri="{FF2B5EF4-FFF2-40B4-BE49-F238E27FC236}">
                <a16:creationId xmlns:a16="http://schemas.microsoft.com/office/drawing/2014/main" id="{E794EB9A-1032-40A1-AB94-46F6EB861E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031" y="4011915"/>
            <a:ext cx="1987938" cy="28194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mayweather transparent">
            <a:extLst>
              <a:ext uri="{FF2B5EF4-FFF2-40B4-BE49-F238E27FC236}">
                <a16:creationId xmlns:a16="http://schemas.microsoft.com/office/drawing/2014/main" id="{BF6F6BED-B585-4AB8-9F8A-6CB4F663EE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8770" y="4125304"/>
            <a:ext cx="1762459" cy="24674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aaron rodgers transparent">
            <a:extLst>
              <a:ext uri="{FF2B5EF4-FFF2-40B4-BE49-F238E27FC236}">
                <a16:creationId xmlns:a16="http://schemas.microsoft.com/office/drawing/2014/main" id="{CB6C9E38-F0A0-4968-9B27-FB96C4E7C2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05100" y="4117283"/>
            <a:ext cx="3733800" cy="2489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Group 2">
            <a:extLst>
              <a:ext uri="{FF2B5EF4-FFF2-40B4-BE49-F238E27FC236}">
                <a16:creationId xmlns:a16="http://schemas.microsoft.com/office/drawing/2014/main" id="{B3B39A2F-3CFD-456B-AECD-8DF2A2A14F73}"/>
              </a:ext>
            </a:extLst>
          </p:cNvPr>
          <p:cNvGrpSpPr>
            <a:grpSpLocks/>
          </p:cNvGrpSpPr>
          <p:nvPr/>
        </p:nvGrpSpPr>
        <p:grpSpPr bwMode="auto">
          <a:xfrm>
            <a:off x="0" y="0"/>
            <a:ext cx="9144000" cy="976313"/>
            <a:chOff x="0" y="0"/>
            <a:chExt cx="5760" cy="615"/>
          </a:xfrm>
        </p:grpSpPr>
        <p:sp>
          <p:nvSpPr>
            <p:cNvPr id="22536" name="Text Box 3">
              <a:extLst>
                <a:ext uri="{FF2B5EF4-FFF2-40B4-BE49-F238E27FC236}">
                  <a16:creationId xmlns:a16="http://schemas.microsoft.com/office/drawing/2014/main" id="{AD7740D7-D3AB-4918-A8F8-86E630658FF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22537" name="Text Box 4">
              <a:extLst>
                <a:ext uri="{FF2B5EF4-FFF2-40B4-BE49-F238E27FC236}">
                  <a16:creationId xmlns:a16="http://schemas.microsoft.com/office/drawing/2014/main" id="{A2EE0F2C-E402-46C0-B677-9F769403823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2530" name="Line 5">
            <a:extLst>
              <a:ext uri="{FF2B5EF4-FFF2-40B4-BE49-F238E27FC236}">
                <a16:creationId xmlns:a16="http://schemas.microsoft.com/office/drawing/2014/main" id="{C4C2D1E9-0C38-4DD0-BDF0-9A1A8815B07B}"/>
              </a:ext>
            </a:extLst>
          </p:cNvPr>
          <p:cNvSpPr>
            <a:spLocks noChangeShapeType="1"/>
          </p:cNvSpPr>
          <p:nvPr/>
        </p:nvSpPr>
        <p:spPr bwMode="auto">
          <a:xfrm>
            <a:off x="266700" y="21336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31" name="Rectangle 6">
            <a:extLst>
              <a:ext uri="{FF2B5EF4-FFF2-40B4-BE49-F238E27FC236}">
                <a16:creationId xmlns:a16="http://schemas.microsoft.com/office/drawing/2014/main" id="{2F604A2F-2E22-40F4-9D61-0B037C4BFEF4}"/>
              </a:ext>
            </a:extLst>
          </p:cNvPr>
          <p:cNvSpPr>
            <a:spLocks noChangeArrowheads="1"/>
          </p:cNvSpPr>
          <p:nvPr/>
        </p:nvSpPr>
        <p:spPr bwMode="auto">
          <a:xfrm>
            <a:off x="19050" y="1510998"/>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solidFill>
                  <a:srgbClr val="000099"/>
                </a:solidFill>
                <a:latin typeface="Verdana" panose="020B0604030504040204" pitchFamily="34" charset="0"/>
              </a:rPr>
              <a:t>Inflated Contracts</a:t>
            </a:r>
          </a:p>
        </p:txBody>
      </p:sp>
      <p:sp>
        <p:nvSpPr>
          <p:cNvPr id="22532" name="Rectangle 8">
            <a:extLst>
              <a:ext uri="{FF2B5EF4-FFF2-40B4-BE49-F238E27FC236}">
                <a16:creationId xmlns:a16="http://schemas.microsoft.com/office/drawing/2014/main" id="{C6179CF5-505D-4881-9449-F55D82D29DA7}"/>
              </a:ext>
            </a:extLst>
          </p:cNvPr>
          <p:cNvSpPr>
            <a:spLocks noChangeArrowheads="1"/>
          </p:cNvSpPr>
          <p:nvPr/>
        </p:nvSpPr>
        <p:spPr bwMode="auto">
          <a:xfrm>
            <a:off x="2225675" y="92298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dirty="0">
                <a:latin typeface="Verdana" panose="020B0604030504040204" pitchFamily="34" charset="0"/>
              </a:rPr>
              <a:t>Media Relations</a:t>
            </a:r>
          </a:p>
        </p:txBody>
      </p:sp>
      <p:sp>
        <p:nvSpPr>
          <p:cNvPr id="22533" name="Text Box 27">
            <a:extLst>
              <a:ext uri="{FF2B5EF4-FFF2-40B4-BE49-F238E27FC236}">
                <a16:creationId xmlns:a16="http://schemas.microsoft.com/office/drawing/2014/main" id="{97AF21C4-6220-4B43-8CFE-4995EF6E529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3498" name="Text Box 10">
            <a:extLst>
              <a:ext uri="{FF2B5EF4-FFF2-40B4-BE49-F238E27FC236}">
                <a16:creationId xmlns:a16="http://schemas.microsoft.com/office/drawing/2014/main" id="{0EE7008E-DE3A-4D18-876C-F2038B3DDA1D}"/>
              </a:ext>
            </a:extLst>
          </p:cNvPr>
          <p:cNvSpPr txBox="1">
            <a:spLocks noChangeArrowheads="1"/>
          </p:cNvSpPr>
          <p:nvPr/>
        </p:nvSpPr>
        <p:spPr bwMode="auto">
          <a:xfrm>
            <a:off x="286073" y="2245201"/>
            <a:ext cx="4076700" cy="432426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defRPr/>
            </a:pPr>
            <a:r>
              <a:rPr lang="en-US" sz="2200" dirty="0">
                <a:solidFill>
                  <a:srgbClr val="C00000"/>
                </a:solidFill>
                <a:latin typeface="Verdana" charset="0"/>
              </a:rPr>
              <a:t>The Boston Red Sox traveled to Europe for their 2019 “London Series” games vs. the Yankees in style, reportedly chartering the most luxurious private plane in the world</a:t>
            </a:r>
          </a:p>
          <a:p>
            <a:pPr algn="ctr" eaLnBrk="1" hangingPunct="1">
              <a:spcBef>
                <a:spcPct val="50000"/>
              </a:spcBef>
              <a:defRPr/>
            </a:pPr>
            <a:r>
              <a:rPr lang="en-US" sz="2200" dirty="0">
                <a:solidFill>
                  <a:srgbClr val="C00000"/>
                </a:solidFill>
                <a:latin typeface="Verdana" charset="0"/>
              </a:rPr>
              <a:t>According to Darren </a:t>
            </a:r>
            <a:r>
              <a:rPr lang="en-US" sz="2200" dirty="0" err="1">
                <a:solidFill>
                  <a:srgbClr val="C00000"/>
                </a:solidFill>
                <a:latin typeface="Verdana" charset="0"/>
              </a:rPr>
              <a:t>Rovell</a:t>
            </a:r>
            <a:r>
              <a:rPr lang="en-US" sz="2200" dirty="0">
                <a:solidFill>
                  <a:srgbClr val="C00000"/>
                </a:solidFill>
                <a:latin typeface="Verdana" charset="0"/>
              </a:rPr>
              <a:t>, a six hour trip for up to 88 people in flat first class seats with a full bar costs around $500,000</a:t>
            </a:r>
          </a:p>
        </p:txBody>
      </p:sp>
      <p:sp>
        <p:nvSpPr>
          <p:cNvPr id="3" name="Rectangle 2">
            <a:extLst>
              <a:ext uri="{FF2B5EF4-FFF2-40B4-BE49-F238E27FC236}">
                <a16:creationId xmlns:a16="http://schemas.microsoft.com/office/drawing/2014/main" id="{1086FCCD-647A-BB4B-94F1-168207941BD7}"/>
              </a:ext>
            </a:extLst>
          </p:cNvPr>
          <p:cNvSpPr>
            <a:spLocks noChangeArrowheads="1"/>
          </p:cNvSpPr>
          <p:nvPr/>
        </p:nvSpPr>
        <p:spPr bwMode="auto">
          <a:xfrm flipV="1">
            <a:off x="6919546" y="984062"/>
            <a:ext cx="515815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025" name="Picture 29">
            <a:extLst>
              <a:ext uri="{FF2B5EF4-FFF2-40B4-BE49-F238E27FC236}">
                <a16:creationId xmlns:a16="http://schemas.microsoft.com/office/drawing/2014/main" id="{8004AEE6-ECB6-9A43-9FBC-D362E084C42C}"/>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4769873" y="2263239"/>
            <a:ext cx="4010411" cy="209946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A7B1F193-7AAE-8940-8DC4-4DF7ADD787B0}"/>
              </a:ext>
            </a:extLst>
          </p:cNvPr>
          <p:cNvSpPr>
            <a:spLocks noChangeArrowheads="1"/>
          </p:cNvSpPr>
          <p:nvPr/>
        </p:nvSpPr>
        <p:spPr bwMode="auto">
          <a:xfrm flipV="1">
            <a:off x="6657416" y="2819229"/>
            <a:ext cx="492369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027" name="Picture 24">
            <a:extLst>
              <a:ext uri="{FF2B5EF4-FFF2-40B4-BE49-F238E27FC236}">
                <a16:creationId xmlns:a16="http://schemas.microsoft.com/office/drawing/2014/main" id="{48BB321D-D9FF-E345-A420-B6658D7CDBB7}"/>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5319346" y="4528836"/>
            <a:ext cx="3200400" cy="1989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296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1" name="Group 2">
            <a:extLst>
              <a:ext uri="{FF2B5EF4-FFF2-40B4-BE49-F238E27FC236}">
                <a16:creationId xmlns:a16="http://schemas.microsoft.com/office/drawing/2014/main" id="{C66BE440-8AD6-4911-B9F6-60805B2FF9C9}"/>
              </a:ext>
            </a:extLst>
          </p:cNvPr>
          <p:cNvGrpSpPr>
            <a:grpSpLocks/>
          </p:cNvGrpSpPr>
          <p:nvPr/>
        </p:nvGrpSpPr>
        <p:grpSpPr bwMode="auto">
          <a:xfrm>
            <a:off x="0" y="0"/>
            <a:ext cx="9144000" cy="976313"/>
            <a:chOff x="0" y="0"/>
            <a:chExt cx="5760" cy="615"/>
          </a:xfrm>
        </p:grpSpPr>
        <p:sp>
          <p:nvSpPr>
            <p:cNvPr id="5127" name="Text Box 3">
              <a:extLst>
                <a:ext uri="{FF2B5EF4-FFF2-40B4-BE49-F238E27FC236}">
                  <a16:creationId xmlns:a16="http://schemas.microsoft.com/office/drawing/2014/main" id="{C458A960-6414-4367-9DC6-E1B081C9EF3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5128" name="Text Box 4">
              <a:extLst>
                <a:ext uri="{FF2B5EF4-FFF2-40B4-BE49-F238E27FC236}">
                  <a16:creationId xmlns:a16="http://schemas.microsoft.com/office/drawing/2014/main" id="{9C3ADE35-07C2-4FAB-8518-8AFB9C0F6AC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86021" name="Rectangle 5">
            <a:extLst>
              <a:ext uri="{FF2B5EF4-FFF2-40B4-BE49-F238E27FC236}">
                <a16:creationId xmlns:a16="http://schemas.microsoft.com/office/drawing/2014/main" id="{A42B64CF-080F-40AC-9957-DF27A461A04F}"/>
              </a:ext>
            </a:extLst>
          </p:cNvPr>
          <p:cNvSpPr>
            <a:spLocks noChangeArrowheads="1"/>
          </p:cNvSpPr>
          <p:nvPr/>
        </p:nvSpPr>
        <p:spPr bwMode="auto">
          <a:xfrm>
            <a:off x="381000" y="2423547"/>
            <a:ext cx="39624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dirty="0">
              <a:solidFill>
                <a:srgbClr val="000099"/>
              </a:solidFill>
              <a:latin typeface="Verdana" panose="020B0604030504040204" pitchFamily="34" charset="0"/>
            </a:endParaRPr>
          </a:p>
          <a:p>
            <a:pPr eaLnBrk="1" hangingPunct="1"/>
            <a:r>
              <a:rPr lang="en-US" altLang="en-US" i="1" dirty="0">
                <a:solidFill>
                  <a:srgbClr val="000099"/>
                </a:solidFill>
                <a:latin typeface="Verdana" panose="020B0604030504040204" pitchFamily="34" charset="0"/>
              </a:rPr>
              <a:t>When the New York Times reviews a movie in their publication (and online), that particular motion picture is gaining publicity </a:t>
            </a:r>
          </a:p>
        </p:txBody>
      </p:sp>
      <p:sp>
        <p:nvSpPr>
          <p:cNvPr id="5123" name="Rectangle 6">
            <a:extLst>
              <a:ext uri="{FF2B5EF4-FFF2-40B4-BE49-F238E27FC236}">
                <a16:creationId xmlns:a16="http://schemas.microsoft.com/office/drawing/2014/main" id="{E861868E-5EB7-454E-A951-674A209741EA}"/>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Publicity</a:t>
            </a:r>
          </a:p>
        </p:txBody>
      </p:sp>
      <p:sp>
        <p:nvSpPr>
          <p:cNvPr id="86023" name="Line 7">
            <a:extLst>
              <a:ext uri="{FF2B5EF4-FFF2-40B4-BE49-F238E27FC236}">
                <a16:creationId xmlns:a16="http://schemas.microsoft.com/office/drawing/2014/main" id="{98CD336A-4D26-4FE4-94CE-61D5E0EBE55E}"/>
              </a:ext>
            </a:extLst>
          </p:cNvPr>
          <p:cNvSpPr>
            <a:spLocks noChangeShapeType="1"/>
          </p:cNvSpPr>
          <p:nvPr/>
        </p:nvSpPr>
        <p:spPr bwMode="auto">
          <a:xfrm>
            <a:off x="4572000" y="1752600"/>
            <a:ext cx="0" cy="44196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024" name="Rectangle 8">
            <a:extLst>
              <a:ext uri="{FF2B5EF4-FFF2-40B4-BE49-F238E27FC236}">
                <a16:creationId xmlns:a16="http://schemas.microsoft.com/office/drawing/2014/main" id="{12179049-71BD-4281-810D-F9CB8EBF252A}"/>
              </a:ext>
            </a:extLst>
          </p:cNvPr>
          <p:cNvSpPr>
            <a:spLocks noChangeArrowheads="1"/>
          </p:cNvSpPr>
          <p:nvPr/>
        </p:nvSpPr>
        <p:spPr bwMode="auto">
          <a:xfrm>
            <a:off x="4953000" y="2438400"/>
            <a:ext cx="39624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Publicity:</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Public information about a company/team, good, or service appearing in the mass media as a news item at no cost to the organization </a:t>
            </a:r>
          </a:p>
        </p:txBody>
      </p:sp>
      <p:sp>
        <p:nvSpPr>
          <p:cNvPr id="5126" name="Text Box 9">
            <a:extLst>
              <a:ext uri="{FF2B5EF4-FFF2-40B4-BE49-F238E27FC236}">
                <a16:creationId xmlns:a16="http://schemas.microsoft.com/office/drawing/2014/main" id="{44172F02-63B6-4DC6-99FC-90574501846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6024"/>
                                        </p:tgtEl>
                                        <p:attrNameLst>
                                          <p:attrName>style.visibility</p:attrName>
                                        </p:attrNameLst>
                                      </p:cBhvr>
                                      <p:to>
                                        <p:strVal val="visible"/>
                                      </p:to>
                                    </p:set>
                                    <p:anim calcmode="lin" valueType="num">
                                      <p:cBhvr additive="base">
                                        <p:cTn id="7" dur="500" fill="hold"/>
                                        <p:tgtEl>
                                          <p:spTgt spid="86024"/>
                                        </p:tgtEl>
                                        <p:attrNameLst>
                                          <p:attrName>ppt_x</p:attrName>
                                        </p:attrNameLst>
                                      </p:cBhvr>
                                      <p:tavLst>
                                        <p:tav tm="0">
                                          <p:val>
                                            <p:strVal val="1+#ppt_w/2"/>
                                          </p:val>
                                        </p:tav>
                                        <p:tav tm="100000">
                                          <p:val>
                                            <p:strVal val="#ppt_x"/>
                                          </p:val>
                                        </p:tav>
                                      </p:tavLst>
                                    </p:anim>
                                    <p:anim calcmode="lin" valueType="num">
                                      <p:cBhvr additive="base">
                                        <p:cTn id="8" dur="500" fill="hold"/>
                                        <p:tgtEl>
                                          <p:spTgt spid="86024"/>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86023"/>
                                        </p:tgtEl>
                                        <p:attrNameLst>
                                          <p:attrName>style.visibility</p:attrName>
                                        </p:attrNameLst>
                                      </p:cBhvr>
                                      <p:to>
                                        <p:strVal val="visible"/>
                                      </p:to>
                                    </p:set>
                                    <p:animEffect transition="in" filter="dissolve">
                                      <p:cBhvr>
                                        <p:cTn id="11" dur="500"/>
                                        <p:tgtEl>
                                          <p:spTgt spid="860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3" name="Group 2">
            <a:extLst>
              <a:ext uri="{FF2B5EF4-FFF2-40B4-BE49-F238E27FC236}">
                <a16:creationId xmlns:a16="http://schemas.microsoft.com/office/drawing/2014/main" id="{0C5F1E0C-4BA5-45B9-AA5B-046325096CAC}"/>
              </a:ext>
            </a:extLst>
          </p:cNvPr>
          <p:cNvGrpSpPr>
            <a:grpSpLocks/>
          </p:cNvGrpSpPr>
          <p:nvPr/>
        </p:nvGrpSpPr>
        <p:grpSpPr bwMode="auto">
          <a:xfrm>
            <a:off x="0" y="0"/>
            <a:ext cx="9144000" cy="976313"/>
            <a:chOff x="0" y="0"/>
            <a:chExt cx="5760" cy="615"/>
          </a:xfrm>
        </p:grpSpPr>
        <p:sp>
          <p:nvSpPr>
            <p:cNvPr id="23560" name="Text Box 3">
              <a:extLst>
                <a:ext uri="{FF2B5EF4-FFF2-40B4-BE49-F238E27FC236}">
                  <a16:creationId xmlns:a16="http://schemas.microsoft.com/office/drawing/2014/main" id="{74F61628-DAA9-48CB-9032-6DF7E9781DE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23561" name="Text Box 4">
              <a:extLst>
                <a:ext uri="{FF2B5EF4-FFF2-40B4-BE49-F238E27FC236}">
                  <a16:creationId xmlns:a16="http://schemas.microsoft.com/office/drawing/2014/main" id="{71F3658A-4A91-4869-AF4A-4C661ABA739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3554" name="Line 5">
            <a:extLst>
              <a:ext uri="{FF2B5EF4-FFF2-40B4-BE49-F238E27FC236}">
                <a16:creationId xmlns:a16="http://schemas.microsoft.com/office/drawing/2014/main" id="{E4AA1BDF-5841-4FBD-80ED-0F6DFEB7C353}"/>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55" name="Rectangle 6">
            <a:extLst>
              <a:ext uri="{FF2B5EF4-FFF2-40B4-BE49-F238E27FC236}">
                <a16:creationId xmlns:a16="http://schemas.microsoft.com/office/drawing/2014/main" id="{C24CA659-F436-43ED-B1A8-EA616DE65A80}"/>
              </a:ext>
            </a:extLst>
          </p:cNvPr>
          <p:cNvSpPr>
            <a:spLocks noChangeArrowheads="1"/>
          </p:cNvSpPr>
          <p:nvPr/>
        </p:nvSpPr>
        <p:spPr bwMode="auto">
          <a:xfrm>
            <a:off x="0" y="1673225"/>
            <a:ext cx="876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Inflated Contracts</a:t>
            </a:r>
          </a:p>
        </p:txBody>
      </p:sp>
      <p:sp>
        <p:nvSpPr>
          <p:cNvPr id="23556" name="Rectangle 8">
            <a:extLst>
              <a:ext uri="{FF2B5EF4-FFF2-40B4-BE49-F238E27FC236}">
                <a16:creationId xmlns:a16="http://schemas.microsoft.com/office/drawing/2014/main" id="{2CBADB20-D8B9-4373-A8DE-AE4BA7F6573D}"/>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23557" name="Text Box 27">
            <a:extLst>
              <a:ext uri="{FF2B5EF4-FFF2-40B4-BE49-F238E27FC236}">
                <a16:creationId xmlns:a16="http://schemas.microsoft.com/office/drawing/2014/main" id="{A38335F9-44DF-4D9B-AF95-FEBCF6976EF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 name="Rectangle 2">
            <a:extLst>
              <a:ext uri="{FF2B5EF4-FFF2-40B4-BE49-F238E27FC236}">
                <a16:creationId xmlns:a16="http://schemas.microsoft.com/office/drawing/2014/main" id="{8C6A4076-AAC2-4D06-9EE3-E12D0B3C92BB}"/>
              </a:ext>
            </a:extLst>
          </p:cNvPr>
          <p:cNvSpPr/>
          <p:nvPr/>
        </p:nvSpPr>
        <p:spPr>
          <a:xfrm>
            <a:off x="419100" y="2589290"/>
            <a:ext cx="8229600" cy="1569660"/>
          </a:xfrm>
          <a:prstGeom prst="rect">
            <a:avLst/>
          </a:prstGeom>
        </p:spPr>
        <p:txBody>
          <a:bodyPr wrap="square">
            <a:spAutoFit/>
          </a:bodyPr>
          <a:lstStyle/>
          <a:p>
            <a:r>
              <a:rPr lang="en-US" sz="2400" dirty="0">
                <a:latin typeface="Verdana" panose="020B0604030504040204" pitchFamily="34" charset="0"/>
                <a:ea typeface="Verdana" panose="020B0604030504040204" pitchFamily="34" charset="0"/>
              </a:rPr>
              <a:t>According to Forbes, Joe Burrow, the number one pick in the 2019 NFL Draft, will make more than $36 million on his first contract, despite not ever having thrown a pass in the league</a:t>
            </a:r>
          </a:p>
        </p:txBody>
      </p:sp>
      <p:pic>
        <p:nvPicPr>
          <p:cNvPr id="2050" name="Picture 2" descr="Cincinnati welcomes first overall pick Joe Burrow to the Bengals with  billboards - CBSSports.com">
            <a:extLst>
              <a:ext uri="{FF2B5EF4-FFF2-40B4-BE49-F238E27FC236}">
                <a16:creationId xmlns:a16="http://schemas.microsoft.com/office/drawing/2014/main" id="{DF749333-F85B-4E5A-9059-173CDCBFE9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0" y="4309839"/>
            <a:ext cx="3733800" cy="21002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2">
            <a:extLst>
              <a:ext uri="{FF2B5EF4-FFF2-40B4-BE49-F238E27FC236}">
                <a16:creationId xmlns:a16="http://schemas.microsoft.com/office/drawing/2014/main" id="{3649F1BA-15A9-429E-A876-B441113E5BFA}"/>
              </a:ext>
            </a:extLst>
          </p:cNvPr>
          <p:cNvGrpSpPr>
            <a:grpSpLocks/>
          </p:cNvGrpSpPr>
          <p:nvPr/>
        </p:nvGrpSpPr>
        <p:grpSpPr bwMode="auto">
          <a:xfrm>
            <a:off x="0" y="0"/>
            <a:ext cx="9144000" cy="976313"/>
            <a:chOff x="0" y="0"/>
            <a:chExt cx="5760" cy="615"/>
          </a:xfrm>
        </p:grpSpPr>
        <p:sp>
          <p:nvSpPr>
            <p:cNvPr id="24584" name="Text Box 3">
              <a:extLst>
                <a:ext uri="{FF2B5EF4-FFF2-40B4-BE49-F238E27FC236}">
                  <a16:creationId xmlns:a16="http://schemas.microsoft.com/office/drawing/2014/main" id="{02B5BC8A-E9CE-4F34-9FFC-7465638807B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24585" name="Text Box 4">
              <a:extLst>
                <a:ext uri="{FF2B5EF4-FFF2-40B4-BE49-F238E27FC236}">
                  <a16:creationId xmlns:a16="http://schemas.microsoft.com/office/drawing/2014/main" id="{DD09A49D-7907-4045-AEFF-162C484318C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4578" name="Line 5">
            <a:extLst>
              <a:ext uri="{FF2B5EF4-FFF2-40B4-BE49-F238E27FC236}">
                <a16:creationId xmlns:a16="http://schemas.microsoft.com/office/drawing/2014/main" id="{FA0DE9A7-4EF8-4550-9536-B26DE5349988}"/>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79" name="Rectangle 6">
            <a:extLst>
              <a:ext uri="{FF2B5EF4-FFF2-40B4-BE49-F238E27FC236}">
                <a16:creationId xmlns:a16="http://schemas.microsoft.com/office/drawing/2014/main" id="{9544862A-8233-4475-A62A-0D2EA308C7D1}"/>
              </a:ext>
            </a:extLst>
          </p:cNvPr>
          <p:cNvSpPr>
            <a:spLocks noChangeArrowheads="1"/>
          </p:cNvSpPr>
          <p:nvPr/>
        </p:nvSpPr>
        <p:spPr bwMode="auto">
          <a:xfrm>
            <a:off x="0" y="1673225"/>
            <a:ext cx="876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Inflated Contracts</a:t>
            </a:r>
          </a:p>
        </p:txBody>
      </p:sp>
      <p:sp>
        <p:nvSpPr>
          <p:cNvPr id="24580" name="Rectangle 8">
            <a:extLst>
              <a:ext uri="{FF2B5EF4-FFF2-40B4-BE49-F238E27FC236}">
                <a16:creationId xmlns:a16="http://schemas.microsoft.com/office/drawing/2014/main" id="{16F51291-6CF6-4B52-B89C-573FAA028EE9}"/>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24581" name="Text Box 27">
            <a:extLst>
              <a:ext uri="{FF2B5EF4-FFF2-40B4-BE49-F238E27FC236}">
                <a16:creationId xmlns:a16="http://schemas.microsoft.com/office/drawing/2014/main" id="{B808D79E-8298-42E3-BD06-F45D923D181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4524" name="Text Box 12">
            <a:extLst>
              <a:ext uri="{FF2B5EF4-FFF2-40B4-BE49-F238E27FC236}">
                <a16:creationId xmlns:a16="http://schemas.microsoft.com/office/drawing/2014/main" id="{B5DF36B2-A79A-4315-9D89-7A6166A52806}"/>
              </a:ext>
            </a:extLst>
          </p:cNvPr>
          <p:cNvSpPr txBox="1">
            <a:spLocks noChangeArrowheads="1"/>
          </p:cNvSpPr>
          <p:nvPr/>
        </p:nvSpPr>
        <p:spPr bwMode="auto">
          <a:xfrm>
            <a:off x="228600" y="2619107"/>
            <a:ext cx="7391400" cy="36009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rPr>
              <a:t>In 2018, according to a USA Today report, the wealthiest rappers were: </a:t>
            </a:r>
          </a:p>
          <a:p>
            <a:pPr marL="457200" indent="-457200" eaLnBrk="1" hangingPunct="1">
              <a:spcBef>
                <a:spcPct val="50000"/>
              </a:spcBef>
              <a:buFont typeface="+mj-lt"/>
              <a:buAutoNum type="arabicPeriod"/>
            </a:pPr>
            <a:r>
              <a:rPr lang="en-US" altLang="en-US" dirty="0">
                <a:latin typeface="Verdana" panose="020B0604030504040204" pitchFamily="34" charset="0"/>
              </a:rPr>
              <a:t>Jay-Z ($1 billion)</a:t>
            </a:r>
          </a:p>
          <a:p>
            <a:pPr marL="457200" indent="-457200" eaLnBrk="1" hangingPunct="1">
              <a:spcBef>
                <a:spcPct val="50000"/>
              </a:spcBef>
              <a:buFont typeface="+mj-lt"/>
              <a:buAutoNum type="arabicPeriod"/>
            </a:pPr>
            <a:r>
              <a:rPr lang="en-US" altLang="en-US" dirty="0">
                <a:latin typeface="Verdana" panose="020B0604030504040204" pitchFamily="34" charset="0"/>
              </a:rPr>
              <a:t>Dr. Dre ($800 million)</a:t>
            </a:r>
          </a:p>
          <a:p>
            <a:pPr marL="457200" indent="-457200" eaLnBrk="1" hangingPunct="1">
              <a:spcBef>
                <a:spcPct val="50000"/>
              </a:spcBef>
              <a:buFont typeface="+mj-lt"/>
              <a:buAutoNum type="arabicPeriod"/>
            </a:pPr>
            <a:r>
              <a:rPr lang="en-US" altLang="en-US" dirty="0">
                <a:latin typeface="Verdana" panose="020B0604030504040204" pitchFamily="34" charset="0"/>
              </a:rPr>
              <a:t>Sean ‘Diddy’ Combs ($740 million)</a:t>
            </a:r>
          </a:p>
          <a:p>
            <a:pPr marL="457200" indent="-457200" eaLnBrk="1" hangingPunct="1">
              <a:spcBef>
                <a:spcPct val="50000"/>
              </a:spcBef>
              <a:buFont typeface="+mj-lt"/>
              <a:buAutoNum type="arabicPeriod"/>
            </a:pPr>
            <a:r>
              <a:rPr lang="en-US" altLang="en-US" dirty="0">
                <a:latin typeface="Verdana" panose="020B0604030504040204" pitchFamily="34" charset="0"/>
              </a:rPr>
              <a:t>Kanye ($240 million)</a:t>
            </a:r>
          </a:p>
          <a:p>
            <a:pPr marL="457200" indent="-457200" eaLnBrk="1" hangingPunct="1">
              <a:spcBef>
                <a:spcPct val="50000"/>
              </a:spcBef>
              <a:buFont typeface="+mj-lt"/>
              <a:buAutoNum type="arabicPeriod"/>
            </a:pPr>
            <a:r>
              <a:rPr lang="en-US" altLang="en-US" dirty="0">
                <a:latin typeface="Verdana" panose="020B0604030504040204" pitchFamily="34" charset="0"/>
              </a:rPr>
              <a:t>Drake ($150 million)</a:t>
            </a:r>
          </a:p>
        </p:txBody>
      </p:sp>
      <p:pic>
        <p:nvPicPr>
          <p:cNvPr id="3074" name="Picture 2" descr="Image result for jay z transparent">
            <a:extLst>
              <a:ext uri="{FF2B5EF4-FFF2-40B4-BE49-F238E27FC236}">
                <a16:creationId xmlns:a16="http://schemas.microsoft.com/office/drawing/2014/main" id="{3E0076F0-F565-4072-A577-2AD026D78B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4200" y="2969360"/>
            <a:ext cx="2097653" cy="36800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3" name="Group 2">
            <a:extLst>
              <a:ext uri="{FF2B5EF4-FFF2-40B4-BE49-F238E27FC236}">
                <a16:creationId xmlns:a16="http://schemas.microsoft.com/office/drawing/2014/main" id="{0C5F1E0C-4BA5-45B9-AA5B-046325096CAC}"/>
              </a:ext>
            </a:extLst>
          </p:cNvPr>
          <p:cNvGrpSpPr>
            <a:grpSpLocks/>
          </p:cNvGrpSpPr>
          <p:nvPr/>
        </p:nvGrpSpPr>
        <p:grpSpPr bwMode="auto">
          <a:xfrm>
            <a:off x="0" y="0"/>
            <a:ext cx="9144000" cy="976313"/>
            <a:chOff x="0" y="0"/>
            <a:chExt cx="5760" cy="615"/>
          </a:xfrm>
        </p:grpSpPr>
        <p:sp>
          <p:nvSpPr>
            <p:cNvPr id="23560" name="Text Box 3">
              <a:extLst>
                <a:ext uri="{FF2B5EF4-FFF2-40B4-BE49-F238E27FC236}">
                  <a16:creationId xmlns:a16="http://schemas.microsoft.com/office/drawing/2014/main" id="{74F61628-DAA9-48CB-9032-6DF7E9781DE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11.2</a:t>
              </a:r>
            </a:p>
          </p:txBody>
        </p:sp>
        <p:sp>
          <p:nvSpPr>
            <p:cNvPr id="23561" name="Text Box 4">
              <a:extLst>
                <a:ext uri="{FF2B5EF4-FFF2-40B4-BE49-F238E27FC236}">
                  <a16:creationId xmlns:a16="http://schemas.microsoft.com/office/drawing/2014/main" id="{71F3658A-4A91-4869-AF4A-4C661ABA739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SEM Communications</a:t>
              </a:r>
            </a:p>
          </p:txBody>
        </p:sp>
      </p:grpSp>
      <p:sp>
        <p:nvSpPr>
          <p:cNvPr id="23556" name="Rectangle 8">
            <a:extLst>
              <a:ext uri="{FF2B5EF4-FFF2-40B4-BE49-F238E27FC236}">
                <a16:creationId xmlns:a16="http://schemas.microsoft.com/office/drawing/2014/main" id="{2CBADB20-D8B9-4373-A8DE-AE4BA7F6573D}"/>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Media Relations</a:t>
            </a:r>
          </a:p>
        </p:txBody>
      </p:sp>
      <p:sp>
        <p:nvSpPr>
          <p:cNvPr id="23557" name="Text Box 27">
            <a:extLst>
              <a:ext uri="{FF2B5EF4-FFF2-40B4-BE49-F238E27FC236}">
                <a16:creationId xmlns:a16="http://schemas.microsoft.com/office/drawing/2014/main" id="{A38335F9-44DF-4D9B-AF95-FEBCF6976EF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3" name="Rectangle 2">
            <a:extLst>
              <a:ext uri="{FF2B5EF4-FFF2-40B4-BE49-F238E27FC236}">
                <a16:creationId xmlns:a16="http://schemas.microsoft.com/office/drawing/2014/main" id="{8C6A4076-AAC2-4D06-9EE3-E12D0B3C92BB}"/>
              </a:ext>
            </a:extLst>
          </p:cNvPr>
          <p:cNvSpPr/>
          <p:nvPr/>
        </p:nvSpPr>
        <p:spPr>
          <a:xfrm>
            <a:off x="381000" y="1807110"/>
            <a:ext cx="8229600" cy="4154984"/>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7030A0"/>
                </a:solidFill>
                <a:effectLst/>
                <a:uLnTx/>
                <a:uFillTx/>
                <a:latin typeface="Verdana" panose="020B0604030504040204" pitchFamily="34" charset="0"/>
                <a:ea typeface="Verdana" panose="020B0604030504040204" pitchFamily="34" charset="0"/>
                <a:cs typeface="+mn-cs"/>
              </a:rPr>
              <a:t>When the Paycheck Protection Program was established during the pandemic in 2020, it was designed to provide financial support to struggling small businesses during times of economic duress</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7030A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7030A0"/>
                </a:solidFill>
                <a:effectLst/>
                <a:uLnTx/>
                <a:uFillTx/>
                <a:latin typeface="Verdana" panose="020B0604030504040204" pitchFamily="34" charset="0"/>
                <a:ea typeface="Verdana" panose="020B0604030504040204" pitchFamily="34" charset="0"/>
                <a:cs typeface="+mn-cs"/>
              </a:rPr>
              <a:t>However, the Los Angeles Lakers (a franchise valued at $4.4 billion according to Forbes latest rankings of the most valuable teams in sports) applied for, and received, a $4.6 million loan from the federal government as part of the program (they later returned the money) </a:t>
            </a:r>
          </a:p>
        </p:txBody>
      </p:sp>
    </p:spTree>
    <p:extLst>
      <p:ext uri="{BB962C8B-B14F-4D97-AF65-F5344CB8AC3E}">
        <p14:creationId xmlns:p14="http://schemas.microsoft.com/office/powerpoint/2010/main" val="41974966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Group 2">
            <a:extLst>
              <a:ext uri="{FF2B5EF4-FFF2-40B4-BE49-F238E27FC236}">
                <a16:creationId xmlns:a16="http://schemas.microsoft.com/office/drawing/2014/main" id="{3691CF21-7058-4AB2-852A-54CE0405CC70}"/>
              </a:ext>
            </a:extLst>
          </p:cNvPr>
          <p:cNvGrpSpPr>
            <a:grpSpLocks/>
          </p:cNvGrpSpPr>
          <p:nvPr/>
        </p:nvGrpSpPr>
        <p:grpSpPr bwMode="auto">
          <a:xfrm>
            <a:off x="0" y="0"/>
            <a:ext cx="9144000" cy="976313"/>
            <a:chOff x="0" y="0"/>
            <a:chExt cx="5760" cy="615"/>
          </a:xfrm>
        </p:grpSpPr>
        <p:sp>
          <p:nvSpPr>
            <p:cNvPr id="26633" name="Text Box 3">
              <a:extLst>
                <a:ext uri="{FF2B5EF4-FFF2-40B4-BE49-F238E27FC236}">
                  <a16:creationId xmlns:a16="http://schemas.microsoft.com/office/drawing/2014/main" id="{520BC690-EDEC-4273-A38E-3DC138DACF0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26634" name="Text Box 4">
              <a:extLst>
                <a:ext uri="{FF2B5EF4-FFF2-40B4-BE49-F238E27FC236}">
                  <a16:creationId xmlns:a16="http://schemas.microsoft.com/office/drawing/2014/main" id="{6B920E4B-998A-4914-AD34-EB7AAFF1D3E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6626" name="Line 5">
            <a:extLst>
              <a:ext uri="{FF2B5EF4-FFF2-40B4-BE49-F238E27FC236}">
                <a16:creationId xmlns:a16="http://schemas.microsoft.com/office/drawing/2014/main" id="{14608783-6A3F-4EC4-BCE5-44CB97676DD8}"/>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27" name="Rectangle 6">
            <a:extLst>
              <a:ext uri="{FF2B5EF4-FFF2-40B4-BE49-F238E27FC236}">
                <a16:creationId xmlns:a16="http://schemas.microsoft.com/office/drawing/2014/main" id="{4DA69924-4C36-41D1-97F3-77BCDC1C33AC}"/>
              </a:ext>
            </a:extLst>
          </p:cNvPr>
          <p:cNvSpPr>
            <a:spLocks noChangeArrowheads="1"/>
          </p:cNvSpPr>
          <p:nvPr/>
        </p:nvSpPr>
        <p:spPr bwMode="auto">
          <a:xfrm>
            <a:off x="0" y="1673225"/>
            <a:ext cx="876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dirty="0">
                <a:solidFill>
                  <a:srgbClr val="000099"/>
                </a:solidFill>
                <a:latin typeface="Verdana" panose="020B0604030504040204" pitchFamily="34" charset="0"/>
              </a:rPr>
              <a:t>Gambling</a:t>
            </a:r>
          </a:p>
        </p:txBody>
      </p:sp>
      <p:sp>
        <p:nvSpPr>
          <p:cNvPr id="26628" name="Rectangle 8">
            <a:extLst>
              <a:ext uri="{FF2B5EF4-FFF2-40B4-BE49-F238E27FC236}">
                <a16:creationId xmlns:a16="http://schemas.microsoft.com/office/drawing/2014/main" id="{0446B219-609B-4E80-B565-1A43A2FB4F4E}"/>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26629" name="Text Box 27">
            <a:extLst>
              <a:ext uri="{FF2B5EF4-FFF2-40B4-BE49-F238E27FC236}">
                <a16:creationId xmlns:a16="http://schemas.microsoft.com/office/drawing/2014/main" id="{BC0B4A0C-24EF-4E31-90A4-5483E58E5D9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1932" name="Text Box 12">
            <a:extLst>
              <a:ext uri="{FF2B5EF4-FFF2-40B4-BE49-F238E27FC236}">
                <a16:creationId xmlns:a16="http://schemas.microsoft.com/office/drawing/2014/main" id="{0A268489-965D-4D19-9B68-FEA6ED95F920}"/>
              </a:ext>
            </a:extLst>
          </p:cNvPr>
          <p:cNvSpPr txBox="1">
            <a:spLocks noChangeArrowheads="1"/>
          </p:cNvSpPr>
          <p:nvPr/>
        </p:nvSpPr>
        <p:spPr bwMode="auto">
          <a:xfrm>
            <a:off x="609600" y="2667000"/>
            <a:ext cx="7848600" cy="1323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just" eaLnBrk="1" hangingPunct="1">
              <a:spcBef>
                <a:spcPct val="50000"/>
              </a:spcBef>
              <a:defRPr/>
            </a:pPr>
            <a:r>
              <a:rPr lang="en-US" altLang="en-US" sz="2000" dirty="0">
                <a:latin typeface="Verdana" charset="0"/>
                <a:ea typeface="ＭＳ Ｐゴシック" charset="-128"/>
              </a:rPr>
              <a:t>In 2016, a huge scandal rocked the tennis world when two Italian players, Daniele </a:t>
            </a:r>
            <a:r>
              <a:rPr lang="en-US" altLang="en-US" sz="2000" dirty="0" err="1">
                <a:latin typeface="Verdana" charset="0"/>
                <a:ea typeface="ＭＳ Ｐゴシック" charset="-128"/>
              </a:rPr>
              <a:t>Bracciali</a:t>
            </a:r>
            <a:r>
              <a:rPr lang="en-US" altLang="en-US" sz="2000" dirty="0">
                <a:latin typeface="Verdana" charset="0"/>
                <a:ea typeface="ＭＳ Ｐゴシック" charset="-128"/>
              </a:rPr>
              <a:t> and </a:t>
            </a:r>
            <a:r>
              <a:rPr lang="en-US" altLang="en-US" sz="2000" dirty="0" err="1">
                <a:latin typeface="Verdana" charset="0"/>
                <a:ea typeface="ＭＳ Ｐゴシック" charset="-128"/>
              </a:rPr>
              <a:t>Potito</a:t>
            </a:r>
            <a:r>
              <a:rPr lang="en-US" altLang="en-US" sz="2000" dirty="0">
                <a:latin typeface="Verdana" charset="0"/>
                <a:ea typeface="ＭＳ Ｐゴシック" charset="-128"/>
              </a:rPr>
              <a:t> </a:t>
            </a:r>
            <a:r>
              <a:rPr lang="en-US" altLang="en-US" sz="2000" dirty="0" err="1">
                <a:latin typeface="Verdana" charset="0"/>
                <a:ea typeface="ＭＳ Ｐゴシック" charset="-128"/>
              </a:rPr>
              <a:t>Starace</a:t>
            </a:r>
            <a:r>
              <a:rPr lang="en-US" altLang="en-US" sz="2000" dirty="0">
                <a:latin typeface="Verdana" charset="0"/>
                <a:ea typeface="ＭＳ Ｐゴシック" charset="-128"/>
              </a:rPr>
              <a:t>, were accused of criminally conspiring to fix at least two matches for an illegal gambling ring</a:t>
            </a:r>
          </a:p>
        </p:txBody>
      </p:sp>
      <p:pic>
        <p:nvPicPr>
          <p:cNvPr id="2" name="Picture 1">
            <a:extLst>
              <a:ext uri="{FF2B5EF4-FFF2-40B4-BE49-F238E27FC236}">
                <a16:creationId xmlns:a16="http://schemas.microsoft.com/office/drawing/2014/main" id="{4388CE0F-6E53-4AAA-AA23-D720C966997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13388" y="4395788"/>
            <a:ext cx="2944812"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2" name="Rectangle 2">
            <a:extLst>
              <a:ext uri="{FF2B5EF4-FFF2-40B4-BE49-F238E27FC236}">
                <a16:creationId xmlns:a16="http://schemas.microsoft.com/office/drawing/2014/main" id="{96C05699-D685-4563-8B3A-3E5310E73306}"/>
              </a:ext>
            </a:extLst>
          </p:cNvPr>
          <p:cNvSpPr>
            <a:spLocks noChangeArrowheads="1"/>
          </p:cNvSpPr>
          <p:nvPr/>
        </p:nvSpPr>
        <p:spPr bwMode="auto">
          <a:xfrm>
            <a:off x="609600" y="4133850"/>
            <a:ext cx="45720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latin typeface="Verdana" panose="020B0604030504040204" pitchFamily="34" charset="0"/>
              </a:rPr>
              <a:t>The chief prosecutor in the case said in an interview that he suspected the gang of corrupting another 30 international matches at tournaments including Wimbledon and the French Open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Group 2">
            <a:extLst>
              <a:ext uri="{FF2B5EF4-FFF2-40B4-BE49-F238E27FC236}">
                <a16:creationId xmlns:a16="http://schemas.microsoft.com/office/drawing/2014/main" id="{3691CF21-7058-4AB2-852A-54CE0405CC70}"/>
              </a:ext>
            </a:extLst>
          </p:cNvPr>
          <p:cNvGrpSpPr>
            <a:grpSpLocks/>
          </p:cNvGrpSpPr>
          <p:nvPr/>
        </p:nvGrpSpPr>
        <p:grpSpPr bwMode="auto">
          <a:xfrm>
            <a:off x="0" y="0"/>
            <a:ext cx="9144000" cy="976313"/>
            <a:chOff x="0" y="0"/>
            <a:chExt cx="5760" cy="615"/>
          </a:xfrm>
        </p:grpSpPr>
        <p:sp>
          <p:nvSpPr>
            <p:cNvPr id="26633" name="Text Box 3">
              <a:extLst>
                <a:ext uri="{FF2B5EF4-FFF2-40B4-BE49-F238E27FC236}">
                  <a16:creationId xmlns:a16="http://schemas.microsoft.com/office/drawing/2014/main" id="{520BC690-EDEC-4273-A38E-3DC138DACF0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26634" name="Text Box 4">
              <a:extLst>
                <a:ext uri="{FF2B5EF4-FFF2-40B4-BE49-F238E27FC236}">
                  <a16:creationId xmlns:a16="http://schemas.microsoft.com/office/drawing/2014/main" id="{6B920E4B-998A-4914-AD34-EB7AAFF1D3E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6626" name="Line 5">
            <a:extLst>
              <a:ext uri="{FF2B5EF4-FFF2-40B4-BE49-F238E27FC236}">
                <a16:creationId xmlns:a16="http://schemas.microsoft.com/office/drawing/2014/main" id="{14608783-6A3F-4EC4-BCE5-44CB97676DD8}"/>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27" name="Rectangle 6">
            <a:extLst>
              <a:ext uri="{FF2B5EF4-FFF2-40B4-BE49-F238E27FC236}">
                <a16:creationId xmlns:a16="http://schemas.microsoft.com/office/drawing/2014/main" id="{4DA69924-4C36-41D1-97F3-77BCDC1C33AC}"/>
              </a:ext>
            </a:extLst>
          </p:cNvPr>
          <p:cNvSpPr>
            <a:spLocks noChangeArrowheads="1"/>
          </p:cNvSpPr>
          <p:nvPr/>
        </p:nvSpPr>
        <p:spPr bwMode="auto">
          <a:xfrm>
            <a:off x="0" y="1673225"/>
            <a:ext cx="876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Gambling</a:t>
            </a:r>
          </a:p>
        </p:txBody>
      </p:sp>
      <p:sp>
        <p:nvSpPr>
          <p:cNvPr id="26628" name="Rectangle 8">
            <a:extLst>
              <a:ext uri="{FF2B5EF4-FFF2-40B4-BE49-F238E27FC236}">
                <a16:creationId xmlns:a16="http://schemas.microsoft.com/office/drawing/2014/main" id="{0446B219-609B-4E80-B565-1A43A2FB4F4E}"/>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26629" name="Text Box 27">
            <a:extLst>
              <a:ext uri="{FF2B5EF4-FFF2-40B4-BE49-F238E27FC236}">
                <a16:creationId xmlns:a16="http://schemas.microsoft.com/office/drawing/2014/main" id="{BC0B4A0C-24EF-4E31-90A4-5483E58E5D9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1932" name="Text Box 12">
            <a:extLst>
              <a:ext uri="{FF2B5EF4-FFF2-40B4-BE49-F238E27FC236}">
                <a16:creationId xmlns:a16="http://schemas.microsoft.com/office/drawing/2014/main" id="{0A268489-965D-4D19-9B68-FEA6ED95F920}"/>
              </a:ext>
            </a:extLst>
          </p:cNvPr>
          <p:cNvSpPr txBox="1">
            <a:spLocks noChangeArrowheads="1"/>
          </p:cNvSpPr>
          <p:nvPr/>
        </p:nvSpPr>
        <p:spPr bwMode="auto">
          <a:xfrm>
            <a:off x="457200" y="2689691"/>
            <a:ext cx="7848600" cy="193899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just" eaLnBrk="1" hangingPunct="1">
              <a:spcBef>
                <a:spcPct val="50000"/>
              </a:spcBef>
              <a:defRPr/>
            </a:pPr>
            <a:r>
              <a:rPr lang="en-US" altLang="en-US" sz="2400" dirty="0">
                <a:latin typeface="Verdana" charset="0"/>
                <a:ea typeface="ＭＳ Ｐゴシック" charset="-128"/>
              </a:rPr>
              <a:t>The 2018 legalization of sports gambling in the United States has organizations at all levels debating how concerned they should be about the potential of compromised integrity of their respective sports</a:t>
            </a:r>
          </a:p>
        </p:txBody>
      </p:sp>
      <p:pic>
        <p:nvPicPr>
          <p:cNvPr id="4098" name="Picture 2" descr="Image result for sports gambling legal">
            <a:extLst>
              <a:ext uri="{FF2B5EF4-FFF2-40B4-BE49-F238E27FC236}">
                <a16:creationId xmlns:a16="http://schemas.microsoft.com/office/drawing/2014/main" id="{C43D56AD-12AC-458D-AAE4-C9FDAA60EA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3660" y="5029200"/>
            <a:ext cx="2439230" cy="1372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5033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Group 2">
            <a:extLst>
              <a:ext uri="{FF2B5EF4-FFF2-40B4-BE49-F238E27FC236}">
                <a16:creationId xmlns:a16="http://schemas.microsoft.com/office/drawing/2014/main" id="{3691CF21-7058-4AB2-852A-54CE0405CC70}"/>
              </a:ext>
            </a:extLst>
          </p:cNvPr>
          <p:cNvGrpSpPr>
            <a:grpSpLocks/>
          </p:cNvGrpSpPr>
          <p:nvPr/>
        </p:nvGrpSpPr>
        <p:grpSpPr bwMode="auto">
          <a:xfrm>
            <a:off x="0" y="0"/>
            <a:ext cx="9144000" cy="976313"/>
            <a:chOff x="0" y="0"/>
            <a:chExt cx="5760" cy="615"/>
          </a:xfrm>
        </p:grpSpPr>
        <p:sp>
          <p:nvSpPr>
            <p:cNvPr id="26633" name="Text Box 3">
              <a:extLst>
                <a:ext uri="{FF2B5EF4-FFF2-40B4-BE49-F238E27FC236}">
                  <a16:creationId xmlns:a16="http://schemas.microsoft.com/office/drawing/2014/main" id="{520BC690-EDEC-4273-A38E-3DC138DACF0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26634" name="Text Box 4">
              <a:extLst>
                <a:ext uri="{FF2B5EF4-FFF2-40B4-BE49-F238E27FC236}">
                  <a16:creationId xmlns:a16="http://schemas.microsoft.com/office/drawing/2014/main" id="{6B920E4B-998A-4914-AD34-EB7AAFF1D3E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6626" name="Line 5">
            <a:extLst>
              <a:ext uri="{FF2B5EF4-FFF2-40B4-BE49-F238E27FC236}">
                <a16:creationId xmlns:a16="http://schemas.microsoft.com/office/drawing/2014/main" id="{14608783-6A3F-4EC4-BCE5-44CB97676DD8}"/>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27" name="Rectangle 6">
            <a:extLst>
              <a:ext uri="{FF2B5EF4-FFF2-40B4-BE49-F238E27FC236}">
                <a16:creationId xmlns:a16="http://schemas.microsoft.com/office/drawing/2014/main" id="{4DA69924-4C36-41D1-97F3-77BCDC1C33AC}"/>
              </a:ext>
            </a:extLst>
          </p:cNvPr>
          <p:cNvSpPr>
            <a:spLocks noChangeArrowheads="1"/>
          </p:cNvSpPr>
          <p:nvPr/>
        </p:nvSpPr>
        <p:spPr bwMode="auto">
          <a:xfrm>
            <a:off x="0" y="1673225"/>
            <a:ext cx="876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Gambling</a:t>
            </a:r>
          </a:p>
        </p:txBody>
      </p:sp>
      <p:sp>
        <p:nvSpPr>
          <p:cNvPr id="26628" name="Rectangle 8">
            <a:extLst>
              <a:ext uri="{FF2B5EF4-FFF2-40B4-BE49-F238E27FC236}">
                <a16:creationId xmlns:a16="http://schemas.microsoft.com/office/drawing/2014/main" id="{0446B219-609B-4E80-B565-1A43A2FB4F4E}"/>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26629" name="Text Box 27">
            <a:extLst>
              <a:ext uri="{FF2B5EF4-FFF2-40B4-BE49-F238E27FC236}">
                <a16:creationId xmlns:a16="http://schemas.microsoft.com/office/drawing/2014/main" id="{BC0B4A0C-24EF-4E31-90A4-5483E58E5D9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1932" name="Text Box 12">
            <a:extLst>
              <a:ext uri="{FF2B5EF4-FFF2-40B4-BE49-F238E27FC236}">
                <a16:creationId xmlns:a16="http://schemas.microsoft.com/office/drawing/2014/main" id="{0A268489-965D-4D19-9B68-FEA6ED95F920}"/>
              </a:ext>
            </a:extLst>
          </p:cNvPr>
          <p:cNvSpPr txBox="1">
            <a:spLocks noChangeArrowheads="1"/>
          </p:cNvSpPr>
          <p:nvPr/>
        </p:nvSpPr>
        <p:spPr bwMode="auto">
          <a:xfrm>
            <a:off x="457200" y="2689691"/>
            <a:ext cx="7848600" cy="15696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just" eaLnBrk="1" hangingPunct="1">
              <a:spcBef>
                <a:spcPct val="50000"/>
              </a:spcBef>
              <a:defRPr/>
            </a:pPr>
            <a:r>
              <a:rPr lang="en-US" altLang="en-US" sz="2400" dirty="0">
                <a:latin typeface="Verdana" charset="0"/>
                <a:ea typeface="ＭＳ Ｐゴシック" charset="-128"/>
              </a:rPr>
              <a:t>In 2019, the coach who led Nigeria to two Olympic Games medals has been banned for life by FIFA for agreeing to receive bribes to fix soccer matches</a:t>
            </a:r>
          </a:p>
        </p:txBody>
      </p:sp>
      <p:pic>
        <p:nvPicPr>
          <p:cNvPr id="4098" name="Picture 2" descr="Image result for sports gambling legal">
            <a:extLst>
              <a:ext uri="{FF2B5EF4-FFF2-40B4-BE49-F238E27FC236}">
                <a16:creationId xmlns:a16="http://schemas.microsoft.com/office/drawing/2014/main" id="{C43D56AD-12AC-458D-AAE4-C9FDAA60EA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3660" y="5029200"/>
            <a:ext cx="2439230" cy="1372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21330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9" name="Group 2">
            <a:extLst>
              <a:ext uri="{FF2B5EF4-FFF2-40B4-BE49-F238E27FC236}">
                <a16:creationId xmlns:a16="http://schemas.microsoft.com/office/drawing/2014/main" id="{92D3DB55-49D6-4D79-8DAC-0EF1073ECB24}"/>
              </a:ext>
            </a:extLst>
          </p:cNvPr>
          <p:cNvGrpSpPr>
            <a:grpSpLocks/>
          </p:cNvGrpSpPr>
          <p:nvPr/>
        </p:nvGrpSpPr>
        <p:grpSpPr bwMode="auto">
          <a:xfrm>
            <a:off x="0" y="0"/>
            <a:ext cx="9144000" cy="976313"/>
            <a:chOff x="0" y="0"/>
            <a:chExt cx="5760" cy="615"/>
          </a:xfrm>
        </p:grpSpPr>
        <p:sp>
          <p:nvSpPr>
            <p:cNvPr id="27656" name="Text Box 3">
              <a:extLst>
                <a:ext uri="{FF2B5EF4-FFF2-40B4-BE49-F238E27FC236}">
                  <a16:creationId xmlns:a16="http://schemas.microsoft.com/office/drawing/2014/main" id="{E1282A8D-AF10-4C5B-82BD-37EFC3B18E6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27657" name="Text Box 4">
              <a:extLst>
                <a:ext uri="{FF2B5EF4-FFF2-40B4-BE49-F238E27FC236}">
                  <a16:creationId xmlns:a16="http://schemas.microsoft.com/office/drawing/2014/main" id="{96B2A091-52AD-4544-BD2C-80D3676730D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7650" name="Line 5">
            <a:extLst>
              <a:ext uri="{FF2B5EF4-FFF2-40B4-BE49-F238E27FC236}">
                <a16:creationId xmlns:a16="http://schemas.microsoft.com/office/drawing/2014/main" id="{A24C5B04-A860-4879-B29D-D3D152C7425E}"/>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1" name="Rectangle 6">
            <a:extLst>
              <a:ext uri="{FF2B5EF4-FFF2-40B4-BE49-F238E27FC236}">
                <a16:creationId xmlns:a16="http://schemas.microsoft.com/office/drawing/2014/main" id="{06D0DE33-A5A5-4242-A568-9925E7003005}"/>
              </a:ext>
            </a:extLst>
          </p:cNvPr>
          <p:cNvSpPr>
            <a:spLocks noChangeArrowheads="1"/>
          </p:cNvSpPr>
          <p:nvPr/>
        </p:nvSpPr>
        <p:spPr bwMode="auto">
          <a:xfrm>
            <a:off x="0" y="1673225"/>
            <a:ext cx="876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Violence</a:t>
            </a:r>
          </a:p>
        </p:txBody>
      </p:sp>
      <p:sp>
        <p:nvSpPr>
          <p:cNvPr id="27652" name="Rectangle 8">
            <a:extLst>
              <a:ext uri="{FF2B5EF4-FFF2-40B4-BE49-F238E27FC236}">
                <a16:creationId xmlns:a16="http://schemas.microsoft.com/office/drawing/2014/main" id="{A00C5309-59EF-4BF3-A8BC-50401C9D4017}"/>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27653" name="Text Box 27">
            <a:extLst>
              <a:ext uri="{FF2B5EF4-FFF2-40B4-BE49-F238E27FC236}">
                <a16:creationId xmlns:a16="http://schemas.microsoft.com/office/drawing/2014/main" id="{02BB5302-F847-4AA5-A308-9C5AD493E9A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8624" name="Text Box 16">
            <a:extLst>
              <a:ext uri="{FF2B5EF4-FFF2-40B4-BE49-F238E27FC236}">
                <a16:creationId xmlns:a16="http://schemas.microsoft.com/office/drawing/2014/main" id="{A87A3BBD-9EF5-451A-A46B-746B68C84E04}"/>
              </a:ext>
            </a:extLst>
          </p:cNvPr>
          <p:cNvSpPr txBox="1">
            <a:spLocks noChangeArrowheads="1"/>
          </p:cNvSpPr>
          <p:nvPr/>
        </p:nvSpPr>
        <p:spPr bwMode="auto">
          <a:xfrm>
            <a:off x="419100" y="2570163"/>
            <a:ext cx="8229600" cy="1784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just" eaLnBrk="1" hangingPunct="1">
              <a:spcBef>
                <a:spcPct val="50000"/>
              </a:spcBef>
              <a:defRPr/>
            </a:pPr>
            <a:r>
              <a:rPr lang="en-US" sz="2200" dirty="0">
                <a:latin typeface="Verdana" charset="0"/>
              </a:rPr>
              <a:t>Following several years of highly publicized domestic violence cases, several NFL players were implicated (but not necessarily charged) again in 2018 in assault cases that continued to generate a lot of negative publicity for the league and teams they played for</a:t>
            </a:r>
          </a:p>
        </p:txBody>
      </p:sp>
      <p:pic>
        <p:nvPicPr>
          <p:cNvPr id="27655" name="Picture 1" descr="NFLShieldLogo.jpg">
            <a:extLst>
              <a:ext uri="{FF2B5EF4-FFF2-40B4-BE49-F238E27FC236}">
                <a16:creationId xmlns:a16="http://schemas.microsoft.com/office/drawing/2014/main" id="{26A62BCC-FC71-407F-9AFD-217978F99D5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4572000"/>
            <a:ext cx="3857625"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7" name="Group 2">
            <a:extLst>
              <a:ext uri="{FF2B5EF4-FFF2-40B4-BE49-F238E27FC236}">
                <a16:creationId xmlns:a16="http://schemas.microsoft.com/office/drawing/2014/main" id="{B8BD188D-ECBF-42B4-91EF-53B9A65B4968}"/>
              </a:ext>
            </a:extLst>
          </p:cNvPr>
          <p:cNvGrpSpPr>
            <a:grpSpLocks/>
          </p:cNvGrpSpPr>
          <p:nvPr/>
        </p:nvGrpSpPr>
        <p:grpSpPr bwMode="auto">
          <a:xfrm>
            <a:off x="0" y="0"/>
            <a:ext cx="9144000" cy="976313"/>
            <a:chOff x="0" y="0"/>
            <a:chExt cx="5760" cy="615"/>
          </a:xfrm>
        </p:grpSpPr>
        <p:sp>
          <p:nvSpPr>
            <p:cNvPr id="29704" name="Text Box 3">
              <a:extLst>
                <a:ext uri="{FF2B5EF4-FFF2-40B4-BE49-F238E27FC236}">
                  <a16:creationId xmlns:a16="http://schemas.microsoft.com/office/drawing/2014/main" id="{EB977AFA-3F58-445A-9073-C24DEC1FBCF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29705" name="Text Box 4">
              <a:extLst>
                <a:ext uri="{FF2B5EF4-FFF2-40B4-BE49-F238E27FC236}">
                  <a16:creationId xmlns:a16="http://schemas.microsoft.com/office/drawing/2014/main" id="{F8B940C5-DD74-4924-84FE-16F9AABE4CB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9698" name="Line 5">
            <a:extLst>
              <a:ext uri="{FF2B5EF4-FFF2-40B4-BE49-F238E27FC236}">
                <a16:creationId xmlns:a16="http://schemas.microsoft.com/office/drawing/2014/main" id="{A30BA6FB-02AB-4B4D-B7EC-CF64887CD9AC}"/>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699" name="Rectangle 6">
            <a:extLst>
              <a:ext uri="{FF2B5EF4-FFF2-40B4-BE49-F238E27FC236}">
                <a16:creationId xmlns:a16="http://schemas.microsoft.com/office/drawing/2014/main" id="{44915FD8-609F-44FC-A992-746A7A36997D}"/>
              </a:ext>
            </a:extLst>
          </p:cNvPr>
          <p:cNvSpPr>
            <a:spLocks noChangeArrowheads="1"/>
          </p:cNvSpPr>
          <p:nvPr/>
        </p:nvSpPr>
        <p:spPr bwMode="auto">
          <a:xfrm>
            <a:off x="0" y="1673225"/>
            <a:ext cx="876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Violence</a:t>
            </a:r>
          </a:p>
        </p:txBody>
      </p:sp>
      <p:sp>
        <p:nvSpPr>
          <p:cNvPr id="29700" name="Rectangle 8">
            <a:extLst>
              <a:ext uri="{FF2B5EF4-FFF2-40B4-BE49-F238E27FC236}">
                <a16:creationId xmlns:a16="http://schemas.microsoft.com/office/drawing/2014/main" id="{BDBB6535-928A-4D6E-9554-5B3885190308}"/>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29701" name="Text Box 27">
            <a:extLst>
              <a:ext uri="{FF2B5EF4-FFF2-40B4-BE49-F238E27FC236}">
                <a16:creationId xmlns:a16="http://schemas.microsoft.com/office/drawing/2014/main" id="{0C22455E-4A05-4679-BF9D-BD9962565EC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3193" name="Text Box 9">
            <a:extLst>
              <a:ext uri="{FF2B5EF4-FFF2-40B4-BE49-F238E27FC236}">
                <a16:creationId xmlns:a16="http://schemas.microsoft.com/office/drawing/2014/main" id="{939D8387-C11E-4ACC-9EDF-2B25C61CC041}"/>
              </a:ext>
            </a:extLst>
          </p:cNvPr>
          <p:cNvSpPr txBox="1">
            <a:spLocks noChangeArrowheads="1"/>
          </p:cNvSpPr>
          <p:nvPr/>
        </p:nvSpPr>
        <p:spPr bwMode="auto">
          <a:xfrm>
            <a:off x="533400" y="2743200"/>
            <a:ext cx="4114800" cy="30464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just" eaLnBrk="1" hangingPunct="1">
              <a:spcBef>
                <a:spcPct val="50000"/>
              </a:spcBef>
              <a:defRPr/>
            </a:pPr>
            <a:r>
              <a:rPr lang="en-US" sz="2400" dirty="0">
                <a:latin typeface="Verdana" charset="0"/>
              </a:rPr>
              <a:t>Boxer Floyd </a:t>
            </a:r>
            <a:r>
              <a:rPr lang="en-US" sz="2400" dirty="0" err="1">
                <a:latin typeface="Verdana" charset="0"/>
              </a:rPr>
              <a:t>Mayweather</a:t>
            </a:r>
            <a:r>
              <a:rPr lang="en-US" sz="2400" dirty="0">
                <a:latin typeface="Verdana" charset="0"/>
              </a:rPr>
              <a:t> has a long history of domestic violence issues, some dating back at least five years when they resurfaced prior to his 2015 bout with Manny </a:t>
            </a:r>
            <a:r>
              <a:rPr lang="en-US" sz="2400" dirty="0" err="1">
                <a:latin typeface="Verdana" charset="0"/>
              </a:rPr>
              <a:t>Pacquio</a:t>
            </a:r>
            <a:endParaRPr lang="en-US" sz="2400" dirty="0">
              <a:latin typeface="Verdana" charset="0"/>
            </a:endParaRPr>
          </a:p>
        </p:txBody>
      </p:sp>
      <p:pic>
        <p:nvPicPr>
          <p:cNvPr id="29703" name="Picture 1" descr="official-poster-for-Floyd-Mayweather-and-Manny-Pacquiao.jpg">
            <a:extLst>
              <a:ext uri="{FF2B5EF4-FFF2-40B4-BE49-F238E27FC236}">
                <a16:creationId xmlns:a16="http://schemas.microsoft.com/office/drawing/2014/main" id="{B900DD8F-91DD-47F9-BE2D-411E1C633A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2895600"/>
            <a:ext cx="31242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5" name="Group 2">
            <a:extLst>
              <a:ext uri="{FF2B5EF4-FFF2-40B4-BE49-F238E27FC236}">
                <a16:creationId xmlns:a16="http://schemas.microsoft.com/office/drawing/2014/main" id="{1AC54CF0-56C3-42E8-8571-7C4D1E84DCEB}"/>
              </a:ext>
            </a:extLst>
          </p:cNvPr>
          <p:cNvGrpSpPr>
            <a:grpSpLocks/>
          </p:cNvGrpSpPr>
          <p:nvPr/>
        </p:nvGrpSpPr>
        <p:grpSpPr bwMode="auto">
          <a:xfrm>
            <a:off x="0" y="0"/>
            <a:ext cx="9144000" cy="976313"/>
            <a:chOff x="0" y="0"/>
            <a:chExt cx="5760" cy="615"/>
          </a:xfrm>
        </p:grpSpPr>
        <p:sp>
          <p:nvSpPr>
            <p:cNvPr id="31752" name="Text Box 3">
              <a:extLst>
                <a:ext uri="{FF2B5EF4-FFF2-40B4-BE49-F238E27FC236}">
                  <a16:creationId xmlns:a16="http://schemas.microsoft.com/office/drawing/2014/main" id="{C9B0775F-6DB0-43F1-9AF4-2AF06D60A49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31753" name="Text Box 4">
              <a:extLst>
                <a:ext uri="{FF2B5EF4-FFF2-40B4-BE49-F238E27FC236}">
                  <a16:creationId xmlns:a16="http://schemas.microsoft.com/office/drawing/2014/main" id="{4AF9E504-1317-4D85-9E32-28663924E58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31746" name="Line 5">
            <a:extLst>
              <a:ext uri="{FF2B5EF4-FFF2-40B4-BE49-F238E27FC236}">
                <a16:creationId xmlns:a16="http://schemas.microsoft.com/office/drawing/2014/main" id="{F3AFE578-B3B7-40AC-BECA-E6D9FAE94250}"/>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47" name="Rectangle 6">
            <a:extLst>
              <a:ext uri="{FF2B5EF4-FFF2-40B4-BE49-F238E27FC236}">
                <a16:creationId xmlns:a16="http://schemas.microsoft.com/office/drawing/2014/main" id="{93F7151A-D3AC-41BB-A24F-4EE63A9BAEA0}"/>
              </a:ext>
            </a:extLst>
          </p:cNvPr>
          <p:cNvSpPr>
            <a:spLocks noChangeArrowheads="1"/>
          </p:cNvSpPr>
          <p:nvPr/>
        </p:nvSpPr>
        <p:spPr bwMode="auto">
          <a:xfrm>
            <a:off x="0" y="1673225"/>
            <a:ext cx="876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Violence</a:t>
            </a:r>
          </a:p>
        </p:txBody>
      </p:sp>
      <p:sp>
        <p:nvSpPr>
          <p:cNvPr id="31748" name="Rectangle 8">
            <a:extLst>
              <a:ext uri="{FF2B5EF4-FFF2-40B4-BE49-F238E27FC236}">
                <a16:creationId xmlns:a16="http://schemas.microsoft.com/office/drawing/2014/main" id="{FF226039-A5EC-46E6-A3AF-81600BFB7D18}"/>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31749" name="Text Box 27">
            <a:extLst>
              <a:ext uri="{FF2B5EF4-FFF2-40B4-BE49-F238E27FC236}">
                <a16:creationId xmlns:a16="http://schemas.microsoft.com/office/drawing/2014/main" id="{2614208D-2F9F-4970-B93F-EE1346AEE6C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3193" name="Text Box 9">
            <a:extLst>
              <a:ext uri="{FF2B5EF4-FFF2-40B4-BE49-F238E27FC236}">
                <a16:creationId xmlns:a16="http://schemas.microsoft.com/office/drawing/2014/main" id="{E6B8757F-D2A0-468E-B47D-FFDA403049F5}"/>
              </a:ext>
            </a:extLst>
          </p:cNvPr>
          <p:cNvSpPr txBox="1">
            <a:spLocks noChangeArrowheads="1"/>
          </p:cNvSpPr>
          <p:nvPr/>
        </p:nvSpPr>
        <p:spPr bwMode="auto">
          <a:xfrm>
            <a:off x="533400" y="2590800"/>
            <a:ext cx="7772400" cy="21240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just" eaLnBrk="1" hangingPunct="1">
              <a:spcBef>
                <a:spcPct val="50000"/>
              </a:spcBef>
              <a:defRPr/>
            </a:pPr>
            <a:r>
              <a:rPr lang="en-US" sz="2400" dirty="0">
                <a:latin typeface="Verdana" charset="0"/>
              </a:rPr>
              <a:t>In 2017, WWE female superstar, Paige, faced domestic violence charges after getting into a physical argument in the Orlando airport</a:t>
            </a:r>
          </a:p>
          <a:p>
            <a:pPr algn="just" eaLnBrk="1" hangingPunct="1">
              <a:spcBef>
                <a:spcPct val="50000"/>
              </a:spcBef>
              <a:defRPr/>
            </a:pPr>
            <a:r>
              <a:rPr lang="en-US" sz="2400" dirty="0">
                <a:latin typeface="Verdana" charset="0"/>
              </a:rPr>
              <a:t>Paige became the first female WWE superstar to be suspended for domestic violence</a:t>
            </a:r>
          </a:p>
        </p:txBody>
      </p:sp>
      <p:pic>
        <p:nvPicPr>
          <p:cNvPr id="31751" name="Picture 1" descr="wwe_network_logo.jpg">
            <a:extLst>
              <a:ext uri="{FF2B5EF4-FFF2-40B4-BE49-F238E27FC236}">
                <a16:creationId xmlns:a16="http://schemas.microsoft.com/office/drawing/2014/main" id="{BA114579-DE9E-4C77-8E11-CB96F377D8D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5029200"/>
            <a:ext cx="4483100"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9" name="Group 2">
            <a:extLst>
              <a:ext uri="{FF2B5EF4-FFF2-40B4-BE49-F238E27FC236}">
                <a16:creationId xmlns:a16="http://schemas.microsoft.com/office/drawing/2014/main" id="{99A335C9-45E7-4AE6-86CC-3C35C7BAE1F6}"/>
              </a:ext>
            </a:extLst>
          </p:cNvPr>
          <p:cNvGrpSpPr>
            <a:grpSpLocks/>
          </p:cNvGrpSpPr>
          <p:nvPr/>
        </p:nvGrpSpPr>
        <p:grpSpPr bwMode="auto">
          <a:xfrm>
            <a:off x="0" y="0"/>
            <a:ext cx="9144000" cy="976313"/>
            <a:chOff x="0" y="0"/>
            <a:chExt cx="5760" cy="615"/>
          </a:xfrm>
        </p:grpSpPr>
        <p:sp>
          <p:nvSpPr>
            <p:cNvPr id="32775" name="Text Box 3">
              <a:extLst>
                <a:ext uri="{FF2B5EF4-FFF2-40B4-BE49-F238E27FC236}">
                  <a16:creationId xmlns:a16="http://schemas.microsoft.com/office/drawing/2014/main" id="{C2D81ACA-F83D-436B-A537-E64ABBBF8EE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32776" name="Text Box 4">
              <a:extLst>
                <a:ext uri="{FF2B5EF4-FFF2-40B4-BE49-F238E27FC236}">
                  <a16:creationId xmlns:a16="http://schemas.microsoft.com/office/drawing/2014/main" id="{4A6FA16E-42E1-4706-8CCD-62BA55CB2D3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32770" name="Line 5">
            <a:extLst>
              <a:ext uri="{FF2B5EF4-FFF2-40B4-BE49-F238E27FC236}">
                <a16:creationId xmlns:a16="http://schemas.microsoft.com/office/drawing/2014/main" id="{B101DAF3-4CB1-4299-9797-6BF25F8CD888}"/>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71" name="Rectangle 6">
            <a:extLst>
              <a:ext uri="{FF2B5EF4-FFF2-40B4-BE49-F238E27FC236}">
                <a16:creationId xmlns:a16="http://schemas.microsoft.com/office/drawing/2014/main" id="{AF50D468-8AC7-4B69-85D1-D207EF6A5A45}"/>
              </a:ext>
            </a:extLst>
          </p:cNvPr>
          <p:cNvSpPr>
            <a:spLocks noChangeArrowheads="1"/>
          </p:cNvSpPr>
          <p:nvPr/>
        </p:nvSpPr>
        <p:spPr bwMode="auto">
          <a:xfrm>
            <a:off x="0" y="1524000"/>
            <a:ext cx="87630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Factors influencing negative publicity for </a:t>
            </a:r>
          </a:p>
          <a:p>
            <a:pPr algn="ctr" eaLnBrk="1" hangingPunct="1"/>
            <a:r>
              <a:rPr lang="en-US" altLang="en-US">
                <a:solidFill>
                  <a:srgbClr val="000099"/>
                </a:solidFill>
                <a:latin typeface="Verdana" panose="020B0604030504040204" pitchFamily="34" charset="0"/>
              </a:rPr>
              <a:t>athletes and entertainers</a:t>
            </a:r>
          </a:p>
        </p:txBody>
      </p:sp>
      <p:sp>
        <p:nvSpPr>
          <p:cNvPr id="99335" name="Rectangle 7">
            <a:extLst>
              <a:ext uri="{FF2B5EF4-FFF2-40B4-BE49-F238E27FC236}">
                <a16:creationId xmlns:a16="http://schemas.microsoft.com/office/drawing/2014/main" id="{A93E9AA6-EB00-4183-96FB-4CB3FF8B31C0}"/>
              </a:ext>
            </a:extLst>
          </p:cNvPr>
          <p:cNvSpPr>
            <a:spLocks noChangeArrowheads="1"/>
          </p:cNvSpPr>
          <p:nvPr/>
        </p:nvSpPr>
        <p:spPr bwMode="auto">
          <a:xfrm>
            <a:off x="609600" y="2743200"/>
            <a:ext cx="80010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endParaRPr lang="en-US" altLang="en-US">
              <a:latin typeface="Verdana" panose="020B0604030504040204" pitchFamily="34" charset="0"/>
            </a:endParaRPr>
          </a:p>
          <a:p>
            <a:pPr eaLnBrk="1" hangingPunct="1">
              <a:buFont typeface="Wingdings" panose="05000000000000000000" pitchFamily="2" charset="2"/>
              <a:buChar char="Ø"/>
            </a:pPr>
            <a:r>
              <a:rPr lang="en-US" altLang="en-US">
                <a:latin typeface="Verdana" panose="020B0604030504040204" pitchFamily="34" charset="0"/>
              </a:rPr>
              <a:t>  Performance Enhancing Drugs (PEDs)	</a:t>
            </a:r>
          </a:p>
          <a:p>
            <a:pPr eaLnBrk="1" hangingPunct="1">
              <a:buFont typeface="Wingdings" panose="05000000000000000000" pitchFamily="2" charset="2"/>
              <a:buNone/>
            </a:pPr>
            <a:endParaRPr lang="en-US" altLang="en-US">
              <a:latin typeface="Verdana" panose="020B0604030504040204" pitchFamily="34" charset="0"/>
            </a:endParaRPr>
          </a:p>
          <a:p>
            <a:pPr eaLnBrk="1" hangingPunct="1">
              <a:buFont typeface="Wingdings" panose="05000000000000000000" pitchFamily="2" charset="2"/>
              <a:buChar char="Ø"/>
            </a:pPr>
            <a:r>
              <a:rPr lang="en-US" altLang="en-US">
                <a:latin typeface="Verdana" panose="020B0604030504040204" pitchFamily="34" charset="0"/>
              </a:rPr>
              <a:t>  Escalating costs for attending events</a:t>
            </a:r>
          </a:p>
          <a:p>
            <a:pPr eaLnBrk="1" hangingPunct="1">
              <a:buFont typeface="Wingdings" panose="05000000000000000000" pitchFamily="2" charset="2"/>
              <a:buChar char="Ø"/>
            </a:pPr>
            <a:endParaRPr lang="en-US" altLang="en-US">
              <a:latin typeface="Verdana" panose="020B0604030504040204" pitchFamily="34" charset="0"/>
            </a:endParaRPr>
          </a:p>
          <a:p>
            <a:pPr eaLnBrk="1" hangingPunct="1">
              <a:buFont typeface="Wingdings" panose="05000000000000000000" pitchFamily="2" charset="2"/>
              <a:buChar char="Ø"/>
            </a:pPr>
            <a:r>
              <a:rPr lang="en-US" altLang="en-US">
                <a:latin typeface="Verdana" panose="020B0604030504040204" pitchFamily="34" charset="0"/>
              </a:rPr>
              <a:t>  Recruiting violations in collegiate sports</a:t>
            </a:r>
          </a:p>
          <a:p>
            <a:pPr eaLnBrk="1" hangingPunct="1">
              <a:buFont typeface="Wingdings" panose="05000000000000000000" pitchFamily="2" charset="2"/>
              <a:buChar char="Ø"/>
            </a:pPr>
            <a:endParaRPr lang="en-US" altLang="en-US">
              <a:latin typeface="Verdana" panose="020B0604030504040204" pitchFamily="34" charset="0"/>
            </a:endParaRPr>
          </a:p>
        </p:txBody>
      </p:sp>
      <p:sp>
        <p:nvSpPr>
          <p:cNvPr id="32773" name="Rectangle 8">
            <a:extLst>
              <a:ext uri="{FF2B5EF4-FFF2-40B4-BE49-F238E27FC236}">
                <a16:creationId xmlns:a16="http://schemas.microsoft.com/office/drawing/2014/main" id="{6C9BECDF-C248-4AF3-87A7-CEAA0D2948FB}"/>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32774" name="Text Box 27">
            <a:extLst>
              <a:ext uri="{FF2B5EF4-FFF2-40B4-BE49-F238E27FC236}">
                <a16:creationId xmlns:a16="http://schemas.microsoft.com/office/drawing/2014/main" id="{295B2CB8-65C8-4262-B8E5-8201EC88C96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99335"/>
                                        </p:tgtEl>
                                        <p:attrNameLst>
                                          <p:attrName>style.visibility</p:attrName>
                                        </p:attrNameLst>
                                      </p:cBhvr>
                                      <p:to>
                                        <p:strVal val="visible"/>
                                      </p:to>
                                    </p:set>
                                    <p:animEffect transition="in" filter="wedge">
                                      <p:cBhvr>
                                        <p:cTn id="7" dur="2000"/>
                                        <p:tgtEl>
                                          <p:spTgt spid="993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5" name="Group 2">
            <a:extLst>
              <a:ext uri="{FF2B5EF4-FFF2-40B4-BE49-F238E27FC236}">
                <a16:creationId xmlns:a16="http://schemas.microsoft.com/office/drawing/2014/main" id="{21191D47-C7E5-4DEE-8BFB-4351F8153F6E}"/>
              </a:ext>
            </a:extLst>
          </p:cNvPr>
          <p:cNvGrpSpPr>
            <a:grpSpLocks/>
          </p:cNvGrpSpPr>
          <p:nvPr/>
        </p:nvGrpSpPr>
        <p:grpSpPr bwMode="auto">
          <a:xfrm>
            <a:off x="0" y="0"/>
            <a:ext cx="9144000" cy="976313"/>
            <a:chOff x="0" y="0"/>
            <a:chExt cx="5760" cy="615"/>
          </a:xfrm>
        </p:grpSpPr>
        <p:sp>
          <p:nvSpPr>
            <p:cNvPr id="6151" name="Text Box 3">
              <a:extLst>
                <a:ext uri="{FF2B5EF4-FFF2-40B4-BE49-F238E27FC236}">
                  <a16:creationId xmlns:a16="http://schemas.microsoft.com/office/drawing/2014/main" id="{1F7FA959-CDE0-4D95-A5E1-2DB6471A948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6152" name="Text Box 4">
              <a:extLst>
                <a:ext uri="{FF2B5EF4-FFF2-40B4-BE49-F238E27FC236}">
                  <a16:creationId xmlns:a16="http://schemas.microsoft.com/office/drawing/2014/main" id="{E7DA0736-9596-4DAB-9101-C182F85B6F4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6146" name="Line 6">
            <a:extLst>
              <a:ext uri="{FF2B5EF4-FFF2-40B4-BE49-F238E27FC236}">
                <a16:creationId xmlns:a16="http://schemas.microsoft.com/office/drawing/2014/main" id="{BE2A5675-3DB1-4077-AB40-3CCE272D6FAF}"/>
              </a:ext>
            </a:extLst>
          </p:cNvPr>
          <p:cNvSpPr>
            <a:spLocks noChangeShapeType="1"/>
          </p:cNvSpPr>
          <p:nvPr/>
        </p:nvSpPr>
        <p:spPr bwMode="auto">
          <a:xfrm>
            <a:off x="304800" y="27432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7" name="Rectangle 7">
            <a:extLst>
              <a:ext uri="{FF2B5EF4-FFF2-40B4-BE49-F238E27FC236}">
                <a16:creationId xmlns:a16="http://schemas.microsoft.com/office/drawing/2014/main" id="{E43D89B3-2E5B-4FBA-A4D8-2BFC5CA1A8E4}"/>
              </a:ext>
            </a:extLst>
          </p:cNvPr>
          <p:cNvSpPr>
            <a:spLocks noChangeArrowheads="1"/>
          </p:cNvSpPr>
          <p:nvPr/>
        </p:nvSpPr>
        <p:spPr bwMode="auto">
          <a:xfrm>
            <a:off x="381000" y="1828800"/>
            <a:ext cx="8382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solidFill>
                  <a:srgbClr val="000099"/>
                </a:solidFill>
                <a:latin typeface="Verdana" panose="020B0604030504040204" pitchFamily="34" charset="0"/>
              </a:rPr>
              <a:t>Three Primary Components of Publicity</a:t>
            </a:r>
          </a:p>
        </p:txBody>
      </p:sp>
      <p:sp>
        <p:nvSpPr>
          <p:cNvPr id="87048" name="Rectangle 8">
            <a:extLst>
              <a:ext uri="{FF2B5EF4-FFF2-40B4-BE49-F238E27FC236}">
                <a16:creationId xmlns:a16="http://schemas.microsoft.com/office/drawing/2014/main" id="{58F7C0AC-D90E-410E-8147-A77FCCFB2A67}"/>
              </a:ext>
            </a:extLst>
          </p:cNvPr>
          <p:cNvSpPr>
            <a:spLocks noChangeArrowheads="1"/>
          </p:cNvSpPr>
          <p:nvPr/>
        </p:nvSpPr>
        <p:spPr bwMode="auto">
          <a:xfrm>
            <a:off x="2438400" y="3352800"/>
            <a:ext cx="5638800"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sz="2800">
                <a:solidFill>
                  <a:srgbClr val="008000"/>
                </a:solidFill>
                <a:latin typeface="Verdana" panose="020B0604030504040204" pitchFamily="34" charset="0"/>
              </a:rPr>
              <a:t>  Public Relations</a:t>
            </a:r>
          </a:p>
          <a:p>
            <a:pPr eaLnBrk="1" hangingPunct="1">
              <a:buFont typeface="Wingdings" panose="05000000000000000000" pitchFamily="2" charset="2"/>
              <a:buNone/>
            </a:pPr>
            <a:endParaRPr lang="en-US" altLang="en-US" sz="280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8000"/>
                </a:solidFill>
                <a:latin typeface="Verdana" panose="020B0604030504040204" pitchFamily="34" charset="0"/>
              </a:rPr>
              <a:t>  Media Relations</a:t>
            </a:r>
          </a:p>
          <a:p>
            <a:pPr eaLnBrk="1" hangingPunct="1">
              <a:buFont typeface="Wingdings" panose="05000000000000000000" pitchFamily="2" charset="2"/>
              <a:buNone/>
            </a:pPr>
            <a:r>
              <a:rPr lang="en-US" altLang="en-US" sz="2800">
                <a:solidFill>
                  <a:srgbClr val="008000"/>
                </a:solidFill>
                <a:latin typeface="Verdana" panose="020B0604030504040204" pitchFamily="34" charset="0"/>
              </a:rPr>
              <a:t> </a:t>
            </a:r>
          </a:p>
          <a:p>
            <a:pPr eaLnBrk="1" hangingPunct="1">
              <a:buFont typeface="Wingdings" panose="05000000000000000000" pitchFamily="2" charset="2"/>
              <a:buChar char="Ø"/>
            </a:pPr>
            <a:r>
              <a:rPr lang="en-US" altLang="en-US" sz="2800">
                <a:solidFill>
                  <a:srgbClr val="008000"/>
                </a:solidFill>
                <a:latin typeface="Verdana" panose="020B0604030504040204" pitchFamily="34" charset="0"/>
              </a:rPr>
              <a:t>  Community Relations</a:t>
            </a:r>
          </a:p>
        </p:txBody>
      </p:sp>
      <p:sp>
        <p:nvSpPr>
          <p:cNvPr id="6149" name="Rectangle 9">
            <a:extLst>
              <a:ext uri="{FF2B5EF4-FFF2-40B4-BE49-F238E27FC236}">
                <a16:creationId xmlns:a16="http://schemas.microsoft.com/office/drawing/2014/main" id="{214F449F-0F01-4738-92CA-15F8D2F8A2D0}"/>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Publicity</a:t>
            </a:r>
          </a:p>
        </p:txBody>
      </p:sp>
      <p:sp>
        <p:nvSpPr>
          <p:cNvPr id="6150" name="Text Box 10">
            <a:extLst>
              <a:ext uri="{FF2B5EF4-FFF2-40B4-BE49-F238E27FC236}">
                <a16:creationId xmlns:a16="http://schemas.microsoft.com/office/drawing/2014/main" id="{DDBBEABC-B705-4D3A-B5CD-BDEAD7BB9C8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7048">
                                            <p:txEl>
                                              <p:pRg st="0" end="0"/>
                                            </p:txEl>
                                          </p:spTgt>
                                        </p:tgtEl>
                                        <p:attrNameLst>
                                          <p:attrName>style.visibility</p:attrName>
                                        </p:attrNameLst>
                                      </p:cBhvr>
                                      <p:to>
                                        <p:strVal val="visible"/>
                                      </p:to>
                                    </p:set>
                                    <p:anim calcmode="lin" valueType="num">
                                      <p:cBhvr additive="base">
                                        <p:cTn id="7" dur="500" fill="hold"/>
                                        <p:tgtEl>
                                          <p:spTgt spid="8704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7048">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87048">
                                            <p:txEl>
                                              <p:pRg st="2" end="2"/>
                                            </p:txEl>
                                          </p:spTgt>
                                        </p:tgtEl>
                                        <p:attrNameLst>
                                          <p:attrName>style.visibility</p:attrName>
                                        </p:attrNameLst>
                                      </p:cBhvr>
                                      <p:to>
                                        <p:strVal val="visible"/>
                                      </p:to>
                                    </p:set>
                                    <p:anim calcmode="lin" valueType="num">
                                      <p:cBhvr additive="base">
                                        <p:cTn id="12" dur="500" fill="hold"/>
                                        <p:tgtEl>
                                          <p:spTgt spid="87048">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87048">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87048">
                                            <p:txEl>
                                              <p:pRg st="4" end="4"/>
                                            </p:txEl>
                                          </p:spTgt>
                                        </p:tgtEl>
                                        <p:attrNameLst>
                                          <p:attrName>style.visibility</p:attrName>
                                        </p:attrNameLst>
                                      </p:cBhvr>
                                      <p:to>
                                        <p:strVal val="visible"/>
                                      </p:to>
                                    </p:set>
                                    <p:anim calcmode="lin" valueType="num">
                                      <p:cBhvr additive="base">
                                        <p:cTn id="17" dur="500" fill="hold"/>
                                        <p:tgtEl>
                                          <p:spTgt spid="87048">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87048">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3" name="Group 2">
            <a:extLst>
              <a:ext uri="{FF2B5EF4-FFF2-40B4-BE49-F238E27FC236}">
                <a16:creationId xmlns:a16="http://schemas.microsoft.com/office/drawing/2014/main" id="{3BF2B317-5789-4C0B-B200-2A93414E8107}"/>
              </a:ext>
            </a:extLst>
          </p:cNvPr>
          <p:cNvGrpSpPr>
            <a:grpSpLocks/>
          </p:cNvGrpSpPr>
          <p:nvPr/>
        </p:nvGrpSpPr>
        <p:grpSpPr bwMode="auto">
          <a:xfrm>
            <a:off x="0" y="0"/>
            <a:ext cx="9144000" cy="976313"/>
            <a:chOff x="0" y="0"/>
            <a:chExt cx="5760" cy="615"/>
          </a:xfrm>
        </p:grpSpPr>
        <p:sp>
          <p:nvSpPr>
            <p:cNvPr id="33800" name="Text Box 3">
              <a:extLst>
                <a:ext uri="{FF2B5EF4-FFF2-40B4-BE49-F238E27FC236}">
                  <a16:creationId xmlns:a16="http://schemas.microsoft.com/office/drawing/2014/main" id="{9C6EE697-B4C7-427B-9139-78B96B3596B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33801" name="Text Box 4">
              <a:extLst>
                <a:ext uri="{FF2B5EF4-FFF2-40B4-BE49-F238E27FC236}">
                  <a16:creationId xmlns:a16="http://schemas.microsoft.com/office/drawing/2014/main" id="{AFE0CCF1-AF81-4D97-92A1-6D1865DBEC8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33794" name="Line 5">
            <a:extLst>
              <a:ext uri="{FF2B5EF4-FFF2-40B4-BE49-F238E27FC236}">
                <a16:creationId xmlns:a16="http://schemas.microsoft.com/office/drawing/2014/main" id="{45084AFB-F648-434E-B70F-AD1CCF1DDDC4}"/>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795" name="Rectangle 6">
            <a:extLst>
              <a:ext uri="{FF2B5EF4-FFF2-40B4-BE49-F238E27FC236}">
                <a16:creationId xmlns:a16="http://schemas.microsoft.com/office/drawing/2014/main" id="{57B5F08C-5650-4BC7-953F-DED44EBFE5DA}"/>
              </a:ext>
            </a:extLst>
          </p:cNvPr>
          <p:cNvSpPr>
            <a:spLocks noChangeArrowheads="1"/>
          </p:cNvSpPr>
          <p:nvPr/>
        </p:nvSpPr>
        <p:spPr bwMode="auto">
          <a:xfrm>
            <a:off x="0" y="1673225"/>
            <a:ext cx="876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PEDs</a:t>
            </a:r>
          </a:p>
        </p:txBody>
      </p:sp>
      <p:sp>
        <p:nvSpPr>
          <p:cNvPr id="33796" name="Rectangle 8">
            <a:extLst>
              <a:ext uri="{FF2B5EF4-FFF2-40B4-BE49-F238E27FC236}">
                <a16:creationId xmlns:a16="http://schemas.microsoft.com/office/drawing/2014/main" id="{196DED34-EC2E-491A-94FE-58A3A3928952}"/>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33797" name="Text Box 27">
            <a:extLst>
              <a:ext uri="{FF2B5EF4-FFF2-40B4-BE49-F238E27FC236}">
                <a16:creationId xmlns:a16="http://schemas.microsoft.com/office/drawing/2014/main" id="{B47A3117-784A-4D32-BDD5-B9344BB5A63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9641" name="Text Box 9">
            <a:extLst>
              <a:ext uri="{FF2B5EF4-FFF2-40B4-BE49-F238E27FC236}">
                <a16:creationId xmlns:a16="http://schemas.microsoft.com/office/drawing/2014/main" id="{4C9D26CE-545E-41A5-8161-254989F26C1B}"/>
              </a:ext>
            </a:extLst>
          </p:cNvPr>
          <p:cNvSpPr txBox="1">
            <a:spLocks noChangeArrowheads="1"/>
          </p:cNvSpPr>
          <p:nvPr/>
        </p:nvSpPr>
        <p:spPr bwMode="auto">
          <a:xfrm>
            <a:off x="457200" y="2667000"/>
            <a:ext cx="8229600" cy="15700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sz="2400" dirty="0">
                <a:latin typeface="Verdana" charset="0"/>
              </a:rPr>
              <a:t>The use of steroids and performance enhancing sports has been well chronicled in recent years with prominent athletes having their legacies tainted by alleged drug use.</a:t>
            </a:r>
          </a:p>
        </p:txBody>
      </p:sp>
      <p:pic>
        <p:nvPicPr>
          <p:cNvPr id="33799" name="Picture 1" descr="120604034300-lance-armstrong-yellow-jersey-story-top.jpg">
            <a:extLst>
              <a:ext uri="{FF2B5EF4-FFF2-40B4-BE49-F238E27FC236}">
                <a16:creationId xmlns:a16="http://schemas.microsoft.com/office/drawing/2014/main" id="{A3A54121-00C2-4894-B1F4-4D21830C476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3962400"/>
            <a:ext cx="42672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Group 2">
            <a:extLst>
              <a:ext uri="{FF2B5EF4-FFF2-40B4-BE49-F238E27FC236}">
                <a16:creationId xmlns:a16="http://schemas.microsoft.com/office/drawing/2014/main" id="{D615CC51-D4A8-47C0-A37A-359E8F8F6143}"/>
              </a:ext>
            </a:extLst>
          </p:cNvPr>
          <p:cNvGrpSpPr>
            <a:grpSpLocks/>
          </p:cNvGrpSpPr>
          <p:nvPr/>
        </p:nvGrpSpPr>
        <p:grpSpPr bwMode="auto">
          <a:xfrm>
            <a:off x="0" y="0"/>
            <a:ext cx="9144000" cy="976313"/>
            <a:chOff x="0" y="0"/>
            <a:chExt cx="5760" cy="615"/>
          </a:xfrm>
        </p:grpSpPr>
        <p:sp>
          <p:nvSpPr>
            <p:cNvPr id="34823" name="Text Box 3">
              <a:extLst>
                <a:ext uri="{FF2B5EF4-FFF2-40B4-BE49-F238E27FC236}">
                  <a16:creationId xmlns:a16="http://schemas.microsoft.com/office/drawing/2014/main" id="{CD253DBA-5B47-4BB2-9C18-BDFEB744395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34824" name="Text Box 4">
              <a:extLst>
                <a:ext uri="{FF2B5EF4-FFF2-40B4-BE49-F238E27FC236}">
                  <a16:creationId xmlns:a16="http://schemas.microsoft.com/office/drawing/2014/main" id="{24BC1196-DDEC-4C6E-9060-61DACDB9F33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34818" name="Line 5">
            <a:extLst>
              <a:ext uri="{FF2B5EF4-FFF2-40B4-BE49-F238E27FC236}">
                <a16:creationId xmlns:a16="http://schemas.microsoft.com/office/drawing/2014/main" id="{4C2F3D56-6E16-4A2C-BCC6-34907C6D3339}"/>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19" name="Rectangle 6">
            <a:extLst>
              <a:ext uri="{FF2B5EF4-FFF2-40B4-BE49-F238E27FC236}">
                <a16:creationId xmlns:a16="http://schemas.microsoft.com/office/drawing/2014/main" id="{2A3965A4-2178-4BEB-AA5C-615DF94D723A}"/>
              </a:ext>
            </a:extLst>
          </p:cNvPr>
          <p:cNvSpPr>
            <a:spLocks noChangeArrowheads="1"/>
          </p:cNvSpPr>
          <p:nvPr/>
        </p:nvSpPr>
        <p:spPr bwMode="auto">
          <a:xfrm>
            <a:off x="0" y="1673225"/>
            <a:ext cx="876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PEDs</a:t>
            </a:r>
          </a:p>
        </p:txBody>
      </p:sp>
      <p:sp>
        <p:nvSpPr>
          <p:cNvPr id="34820" name="Rectangle 8">
            <a:extLst>
              <a:ext uri="{FF2B5EF4-FFF2-40B4-BE49-F238E27FC236}">
                <a16:creationId xmlns:a16="http://schemas.microsoft.com/office/drawing/2014/main" id="{8A7A3D91-FFBE-42D2-BE99-7970A2876A8C}"/>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34821" name="Text Box 27">
            <a:extLst>
              <a:ext uri="{FF2B5EF4-FFF2-40B4-BE49-F238E27FC236}">
                <a16:creationId xmlns:a16="http://schemas.microsoft.com/office/drawing/2014/main" id="{44B7A621-9F68-409E-82C0-55596BC4F3C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9641" name="Text Box 9">
            <a:extLst>
              <a:ext uri="{FF2B5EF4-FFF2-40B4-BE49-F238E27FC236}">
                <a16:creationId xmlns:a16="http://schemas.microsoft.com/office/drawing/2014/main" id="{86F13F43-44B5-4157-9481-E9DA0035C2BC}"/>
              </a:ext>
            </a:extLst>
          </p:cNvPr>
          <p:cNvSpPr txBox="1">
            <a:spLocks noChangeArrowheads="1"/>
          </p:cNvSpPr>
          <p:nvPr/>
        </p:nvSpPr>
        <p:spPr bwMode="auto">
          <a:xfrm>
            <a:off x="533400" y="2894012"/>
            <a:ext cx="3310689" cy="313932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1" hangingPunct="1">
              <a:spcBef>
                <a:spcPct val="50000"/>
              </a:spcBef>
              <a:defRPr/>
            </a:pPr>
            <a:r>
              <a:rPr lang="en-US" altLang="en-US" sz="2200" dirty="0">
                <a:latin typeface="Verdana" charset="0"/>
                <a:ea typeface="ＭＳ Ｐゴシック" charset="-128"/>
              </a:rPr>
              <a:t>UFC star Jon Jones had his license to fight revoked last year, fined $205,000 and was facing a potential 4-year ban after a second violation of the league’s doping policy</a:t>
            </a:r>
          </a:p>
        </p:txBody>
      </p:sp>
      <p:pic>
        <p:nvPicPr>
          <p:cNvPr id="5122" name="Picture 2" descr="Image result for jon jones suspension">
            <a:extLst>
              <a:ext uri="{FF2B5EF4-FFF2-40B4-BE49-F238E27FC236}">
                <a16:creationId xmlns:a16="http://schemas.microsoft.com/office/drawing/2014/main" id="{EBF47A09-3D9F-45F2-9752-E92DF2CF84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2819400"/>
            <a:ext cx="4572000" cy="3429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1" name="Group 2">
            <a:extLst>
              <a:ext uri="{FF2B5EF4-FFF2-40B4-BE49-F238E27FC236}">
                <a16:creationId xmlns:a16="http://schemas.microsoft.com/office/drawing/2014/main" id="{85EF81E7-1069-463D-A7E8-D735E72C7978}"/>
              </a:ext>
            </a:extLst>
          </p:cNvPr>
          <p:cNvGrpSpPr>
            <a:grpSpLocks/>
          </p:cNvGrpSpPr>
          <p:nvPr/>
        </p:nvGrpSpPr>
        <p:grpSpPr bwMode="auto">
          <a:xfrm>
            <a:off x="0" y="0"/>
            <a:ext cx="9144000" cy="976313"/>
            <a:chOff x="0" y="0"/>
            <a:chExt cx="5760" cy="615"/>
          </a:xfrm>
        </p:grpSpPr>
        <p:sp>
          <p:nvSpPr>
            <p:cNvPr id="35849" name="Text Box 3">
              <a:extLst>
                <a:ext uri="{FF2B5EF4-FFF2-40B4-BE49-F238E27FC236}">
                  <a16:creationId xmlns:a16="http://schemas.microsoft.com/office/drawing/2014/main" id="{53D6D992-53B2-446F-AC10-8812221584A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35850" name="Text Box 4">
              <a:extLst>
                <a:ext uri="{FF2B5EF4-FFF2-40B4-BE49-F238E27FC236}">
                  <a16:creationId xmlns:a16="http://schemas.microsoft.com/office/drawing/2014/main" id="{51A1E3F2-271C-403A-9A96-DDB128D9B85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35842" name="Line 5">
            <a:extLst>
              <a:ext uri="{FF2B5EF4-FFF2-40B4-BE49-F238E27FC236}">
                <a16:creationId xmlns:a16="http://schemas.microsoft.com/office/drawing/2014/main" id="{2ECDA0A7-4B10-4BF9-9E6E-39BF600DE50E}"/>
              </a:ext>
            </a:extLst>
          </p:cNvPr>
          <p:cNvSpPr>
            <a:spLocks noChangeShapeType="1"/>
          </p:cNvSpPr>
          <p:nvPr/>
        </p:nvSpPr>
        <p:spPr bwMode="auto">
          <a:xfrm>
            <a:off x="2667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43" name="Rectangle 6">
            <a:extLst>
              <a:ext uri="{FF2B5EF4-FFF2-40B4-BE49-F238E27FC236}">
                <a16:creationId xmlns:a16="http://schemas.microsoft.com/office/drawing/2014/main" id="{222AFE9B-89F3-4C3B-AECC-6DCD104D2C33}"/>
              </a:ext>
            </a:extLst>
          </p:cNvPr>
          <p:cNvSpPr>
            <a:spLocks noChangeArrowheads="1"/>
          </p:cNvSpPr>
          <p:nvPr/>
        </p:nvSpPr>
        <p:spPr bwMode="auto">
          <a:xfrm>
            <a:off x="3748" y="1493838"/>
            <a:ext cx="876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dirty="0">
                <a:solidFill>
                  <a:srgbClr val="000099"/>
                </a:solidFill>
                <a:latin typeface="Verdana" panose="020B0604030504040204" pitchFamily="34" charset="0"/>
              </a:rPr>
              <a:t>PEDs</a:t>
            </a:r>
          </a:p>
        </p:txBody>
      </p:sp>
      <p:sp>
        <p:nvSpPr>
          <p:cNvPr id="35844" name="Rectangle 8">
            <a:extLst>
              <a:ext uri="{FF2B5EF4-FFF2-40B4-BE49-F238E27FC236}">
                <a16:creationId xmlns:a16="http://schemas.microsoft.com/office/drawing/2014/main" id="{D2ED0019-7285-4707-8F4E-ED252233CA80}"/>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35845" name="Text Box 27">
            <a:extLst>
              <a:ext uri="{FF2B5EF4-FFF2-40B4-BE49-F238E27FC236}">
                <a16:creationId xmlns:a16="http://schemas.microsoft.com/office/drawing/2014/main" id="{2C955A6E-78E7-4088-8C1D-873D6EE8EA1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9641" name="Text Box 9">
            <a:extLst>
              <a:ext uri="{FF2B5EF4-FFF2-40B4-BE49-F238E27FC236}">
                <a16:creationId xmlns:a16="http://schemas.microsoft.com/office/drawing/2014/main" id="{F3A01413-DE18-40CB-8200-F872D9CCE08F}"/>
              </a:ext>
            </a:extLst>
          </p:cNvPr>
          <p:cNvSpPr txBox="1">
            <a:spLocks noChangeArrowheads="1"/>
          </p:cNvSpPr>
          <p:nvPr/>
        </p:nvSpPr>
        <p:spPr bwMode="auto">
          <a:xfrm>
            <a:off x="183734" y="2334414"/>
            <a:ext cx="6369466" cy="41703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sz="2200" dirty="0">
                <a:latin typeface="Verdana" charset="0"/>
              </a:rPr>
              <a:t>Several athletes were suspended from participating at the 2018 Winter Games when they tested positive for banned substances in PyeongChang, including a Japanese speed skater and a Slovenian ice hockey player </a:t>
            </a:r>
          </a:p>
          <a:p>
            <a:pPr eaLnBrk="1" hangingPunct="1">
              <a:spcBef>
                <a:spcPct val="50000"/>
              </a:spcBef>
              <a:defRPr/>
            </a:pPr>
            <a:endParaRPr lang="en-US" sz="800" dirty="0">
              <a:latin typeface="Verdana" charset="0"/>
            </a:endParaRPr>
          </a:p>
          <a:p>
            <a:pPr eaLnBrk="1" hangingPunct="1">
              <a:spcBef>
                <a:spcPct val="50000"/>
              </a:spcBef>
              <a:defRPr/>
            </a:pPr>
            <a:r>
              <a:rPr lang="en-US" sz="2200" dirty="0">
                <a:latin typeface="Verdana" charset="0"/>
              </a:rPr>
              <a:t>New England Patriots star wide receiver Julian Edelman was forced to sit out the first four games of the 2019-20 NFL season for violating the league’s policy on performance-enhancing substances</a:t>
            </a:r>
          </a:p>
        </p:txBody>
      </p:sp>
      <p:pic>
        <p:nvPicPr>
          <p:cNvPr id="6146" name="Picture 2" descr="Image result for pyeongchang logo">
            <a:extLst>
              <a:ext uri="{FF2B5EF4-FFF2-40B4-BE49-F238E27FC236}">
                <a16:creationId xmlns:a16="http://schemas.microsoft.com/office/drawing/2014/main" id="{EA149447-4966-46E6-B725-AA0E09A83B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5446" y="2322519"/>
            <a:ext cx="1910389" cy="190499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E84277A1-1941-CB4E-9A2D-C9CB8CF42E5C}"/>
              </a:ext>
            </a:extLst>
          </p:cNvPr>
          <p:cNvPicPr>
            <a:picLocks noChangeAspect="1"/>
          </p:cNvPicPr>
          <p:nvPr/>
        </p:nvPicPr>
        <p:blipFill>
          <a:blip r:embed="rId3"/>
          <a:stretch>
            <a:fillRect/>
          </a:stretch>
        </p:blipFill>
        <p:spPr>
          <a:xfrm>
            <a:off x="6570689" y="5139315"/>
            <a:ext cx="2213548" cy="107910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5" name="Group 2">
            <a:extLst>
              <a:ext uri="{FF2B5EF4-FFF2-40B4-BE49-F238E27FC236}">
                <a16:creationId xmlns:a16="http://schemas.microsoft.com/office/drawing/2014/main" id="{085A89C5-AEB0-414D-AFE3-0D8F41F807BE}"/>
              </a:ext>
            </a:extLst>
          </p:cNvPr>
          <p:cNvGrpSpPr>
            <a:grpSpLocks/>
          </p:cNvGrpSpPr>
          <p:nvPr/>
        </p:nvGrpSpPr>
        <p:grpSpPr bwMode="auto">
          <a:xfrm>
            <a:off x="0" y="0"/>
            <a:ext cx="9144000" cy="976313"/>
            <a:chOff x="0" y="0"/>
            <a:chExt cx="5760" cy="615"/>
          </a:xfrm>
        </p:grpSpPr>
        <p:sp>
          <p:nvSpPr>
            <p:cNvPr id="36873" name="Text Box 3">
              <a:extLst>
                <a:ext uri="{FF2B5EF4-FFF2-40B4-BE49-F238E27FC236}">
                  <a16:creationId xmlns:a16="http://schemas.microsoft.com/office/drawing/2014/main" id="{2F253D64-EB60-4F57-A2F3-716E3CC9B0C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36874" name="Text Box 4">
              <a:extLst>
                <a:ext uri="{FF2B5EF4-FFF2-40B4-BE49-F238E27FC236}">
                  <a16:creationId xmlns:a16="http://schemas.microsoft.com/office/drawing/2014/main" id="{D7473F42-CBFB-474F-8BE2-FD956C0F6FF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36866" name="Line 5">
            <a:extLst>
              <a:ext uri="{FF2B5EF4-FFF2-40B4-BE49-F238E27FC236}">
                <a16:creationId xmlns:a16="http://schemas.microsoft.com/office/drawing/2014/main" id="{74E183BA-08BA-43A7-A60F-40131750BF33}"/>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67" name="Rectangle 6">
            <a:extLst>
              <a:ext uri="{FF2B5EF4-FFF2-40B4-BE49-F238E27FC236}">
                <a16:creationId xmlns:a16="http://schemas.microsoft.com/office/drawing/2014/main" id="{E5F659B1-9599-4706-8AEE-6F9994AF6785}"/>
              </a:ext>
            </a:extLst>
          </p:cNvPr>
          <p:cNvSpPr>
            <a:spLocks noChangeArrowheads="1"/>
          </p:cNvSpPr>
          <p:nvPr/>
        </p:nvSpPr>
        <p:spPr bwMode="auto">
          <a:xfrm>
            <a:off x="0" y="1704975"/>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PEDs</a:t>
            </a:r>
          </a:p>
        </p:txBody>
      </p:sp>
      <p:sp>
        <p:nvSpPr>
          <p:cNvPr id="36868" name="Rectangle 8">
            <a:extLst>
              <a:ext uri="{FF2B5EF4-FFF2-40B4-BE49-F238E27FC236}">
                <a16:creationId xmlns:a16="http://schemas.microsoft.com/office/drawing/2014/main" id="{C508FEE2-7CE8-40CC-A627-7193FF1B3E6B}"/>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36869" name="Text Box 27">
            <a:extLst>
              <a:ext uri="{FF2B5EF4-FFF2-40B4-BE49-F238E27FC236}">
                <a16:creationId xmlns:a16="http://schemas.microsoft.com/office/drawing/2014/main" id="{BCC206AD-F218-489D-B36B-7E8C7C1124D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1689" name="Text Box 9">
            <a:extLst>
              <a:ext uri="{FF2B5EF4-FFF2-40B4-BE49-F238E27FC236}">
                <a16:creationId xmlns:a16="http://schemas.microsoft.com/office/drawing/2014/main" id="{CE7AA00E-113A-4BC6-83C4-04784A9BA6EE}"/>
              </a:ext>
            </a:extLst>
          </p:cNvPr>
          <p:cNvSpPr txBox="1">
            <a:spLocks noChangeArrowheads="1"/>
          </p:cNvSpPr>
          <p:nvPr/>
        </p:nvSpPr>
        <p:spPr bwMode="auto">
          <a:xfrm>
            <a:off x="152400" y="2590800"/>
            <a:ext cx="8839200" cy="19177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spcBef>
                <a:spcPct val="50000"/>
              </a:spcBef>
              <a:defRPr/>
            </a:pPr>
            <a:r>
              <a:rPr lang="en-US" altLang="en-US" sz="2400">
                <a:latin typeface="Verdana" charset="0"/>
                <a:ea typeface="ＭＳ Ｐゴシック" charset="-128"/>
              </a:rPr>
              <a:t>A 2009 Marist College Center for Sports Communication poll suggested that 70% of baseball fans thought players who used steroids should not be admitted to the Hall of Fame, 24% believed they should be given this honor, and 6%, at the time, were unsure</a:t>
            </a:r>
            <a:r>
              <a:rPr lang="en-US" altLang="en-US">
                <a:latin typeface="Arial" charset="0"/>
                <a:ea typeface="ＭＳ Ｐゴシック" charset="-128"/>
              </a:rPr>
              <a:t> </a:t>
            </a:r>
          </a:p>
        </p:txBody>
      </p:sp>
      <p:pic>
        <p:nvPicPr>
          <p:cNvPr id="36871" name="Picture 12" descr="mlb">
            <a:extLst>
              <a:ext uri="{FF2B5EF4-FFF2-40B4-BE49-F238E27FC236}">
                <a16:creationId xmlns:a16="http://schemas.microsoft.com/office/drawing/2014/main" id="{7C670257-6995-4F35-B917-EEC994DF68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4648200"/>
            <a:ext cx="1627188"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2" name="Picture 13" descr="mlb2">
            <a:extLst>
              <a:ext uri="{FF2B5EF4-FFF2-40B4-BE49-F238E27FC236}">
                <a16:creationId xmlns:a16="http://schemas.microsoft.com/office/drawing/2014/main" id="{8758DCC2-759A-49B6-8438-8931B343FC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4724400"/>
            <a:ext cx="2162175"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89" name="Group 2">
            <a:extLst>
              <a:ext uri="{FF2B5EF4-FFF2-40B4-BE49-F238E27FC236}">
                <a16:creationId xmlns:a16="http://schemas.microsoft.com/office/drawing/2014/main" id="{6734A351-EAC3-4F7A-9735-BAF363FFC520}"/>
              </a:ext>
            </a:extLst>
          </p:cNvPr>
          <p:cNvGrpSpPr>
            <a:grpSpLocks/>
          </p:cNvGrpSpPr>
          <p:nvPr/>
        </p:nvGrpSpPr>
        <p:grpSpPr bwMode="auto">
          <a:xfrm>
            <a:off x="0" y="0"/>
            <a:ext cx="9144000" cy="976313"/>
            <a:chOff x="0" y="0"/>
            <a:chExt cx="5760" cy="615"/>
          </a:xfrm>
        </p:grpSpPr>
        <p:sp>
          <p:nvSpPr>
            <p:cNvPr id="37896" name="Text Box 3">
              <a:extLst>
                <a:ext uri="{FF2B5EF4-FFF2-40B4-BE49-F238E27FC236}">
                  <a16:creationId xmlns:a16="http://schemas.microsoft.com/office/drawing/2014/main" id="{A1C0930C-E131-429D-8468-FC8E998F651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37897" name="Text Box 4">
              <a:extLst>
                <a:ext uri="{FF2B5EF4-FFF2-40B4-BE49-F238E27FC236}">
                  <a16:creationId xmlns:a16="http://schemas.microsoft.com/office/drawing/2014/main" id="{99F35D66-DFE2-4087-A914-A86FBDF7753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37890" name="Line 5">
            <a:extLst>
              <a:ext uri="{FF2B5EF4-FFF2-40B4-BE49-F238E27FC236}">
                <a16:creationId xmlns:a16="http://schemas.microsoft.com/office/drawing/2014/main" id="{D6BC8ED2-3B71-48BB-B50E-46D19D5FCAC8}"/>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91" name="Rectangle 6">
            <a:extLst>
              <a:ext uri="{FF2B5EF4-FFF2-40B4-BE49-F238E27FC236}">
                <a16:creationId xmlns:a16="http://schemas.microsoft.com/office/drawing/2014/main" id="{F1AE02F4-C50B-4C26-9281-56F362D723F4}"/>
              </a:ext>
            </a:extLst>
          </p:cNvPr>
          <p:cNvSpPr>
            <a:spLocks noChangeArrowheads="1"/>
          </p:cNvSpPr>
          <p:nvPr/>
        </p:nvSpPr>
        <p:spPr bwMode="auto">
          <a:xfrm>
            <a:off x="0" y="1704975"/>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PEDs</a:t>
            </a:r>
          </a:p>
        </p:txBody>
      </p:sp>
      <p:sp>
        <p:nvSpPr>
          <p:cNvPr id="37892" name="Rectangle 8">
            <a:extLst>
              <a:ext uri="{FF2B5EF4-FFF2-40B4-BE49-F238E27FC236}">
                <a16:creationId xmlns:a16="http://schemas.microsoft.com/office/drawing/2014/main" id="{99EFB101-F6A9-4815-8D19-92AFBDDA53C9}"/>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37893" name="Text Box 27">
            <a:extLst>
              <a:ext uri="{FF2B5EF4-FFF2-40B4-BE49-F238E27FC236}">
                <a16:creationId xmlns:a16="http://schemas.microsoft.com/office/drawing/2014/main" id="{690316C7-FBDB-40EF-9CDF-19B28E7DAD7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3737" name="Text Box 9">
            <a:extLst>
              <a:ext uri="{FF2B5EF4-FFF2-40B4-BE49-F238E27FC236}">
                <a16:creationId xmlns:a16="http://schemas.microsoft.com/office/drawing/2014/main" id="{0BA82636-3BB8-4C68-A51B-CC24936EF3A2}"/>
              </a:ext>
            </a:extLst>
          </p:cNvPr>
          <p:cNvSpPr txBox="1">
            <a:spLocks noChangeArrowheads="1"/>
          </p:cNvSpPr>
          <p:nvPr/>
        </p:nvSpPr>
        <p:spPr bwMode="auto">
          <a:xfrm>
            <a:off x="381000" y="2667000"/>
            <a:ext cx="8458200" cy="2647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Fast forward to 2013, when Marist conducted a poll asking the same questions just prior to MLB’s suspensions of those involved in the Biogenesis case, and 78% now think players who have used steroids or other performance-enhancing drugs should not be eligible for the Hall of Fame, 18% think they should, and just 4% are unsure.</a:t>
            </a:r>
            <a:r>
              <a:rPr lang="en-US" altLang="en-US" sz="1800"/>
              <a:t> </a:t>
            </a:r>
          </a:p>
        </p:txBody>
      </p:sp>
      <p:pic>
        <p:nvPicPr>
          <p:cNvPr id="37895" name="Picture 10" descr="mlb">
            <a:extLst>
              <a:ext uri="{FF2B5EF4-FFF2-40B4-BE49-F238E27FC236}">
                <a16:creationId xmlns:a16="http://schemas.microsoft.com/office/drawing/2014/main" id="{46DBFCBF-CEF7-49C0-A9EC-90F6B69AD5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5181600"/>
            <a:ext cx="11366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3" name="Group 2">
            <a:extLst>
              <a:ext uri="{FF2B5EF4-FFF2-40B4-BE49-F238E27FC236}">
                <a16:creationId xmlns:a16="http://schemas.microsoft.com/office/drawing/2014/main" id="{668EFBFE-CE31-4C28-B30C-45C27D2D0377}"/>
              </a:ext>
            </a:extLst>
          </p:cNvPr>
          <p:cNvGrpSpPr>
            <a:grpSpLocks/>
          </p:cNvGrpSpPr>
          <p:nvPr/>
        </p:nvGrpSpPr>
        <p:grpSpPr bwMode="auto">
          <a:xfrm>
            <a:off x="0" y="0"/>
            <a:ext cx="9144000" cy="976313"/>
            <a:chOff x="0" y="0"/>
            <a:chExt cx="5760" cy="615"/>
          </a:xfrm>
        </p:grpSpPr>
        <p:sp>
          <p:nvSpPr>
            <p:cNvPr id="38921" name="Text Box 3">
              <a:extLst>
                <a:ext uri="{FF2B5EF4-FFF2-40B4-BE49-F238E27FC236}">
                  <a16:creationId xmlns:a16="http://schemas.microsoft.com/office/drawing/2014/main" id="{FFA417EC-925A-4618-851D-4A9BC628EFC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38922" name="Text Box 4">
              <a:extLst>
                <a:ext uri="{FF2B5EF4-FFF2-40B4-BE49-F238E27FC236}">
                  <a16:creationId xmlns:a16="http://schemas.microsoft.com/office/drawing/2014/main" id="{A47A59BE-AF20-407A-AF18-E8FB57B41FE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38914" name="Line 5">
            <a:extLst>
              <a:ext uri="{FF2B5EF4-FFF2-40B4-BE49-F238E27FC236}">
                <a16:creationId xmlns:a16="http://schemas.microsoft.com/office/drawing/2014/main" id="{4F6F3A26-1DD3-448F-B5B1-DD9560D3D9DB}"/>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15" name="Rectangle 6">
            <a:extLst>
              <a:ext uri="{FF2B5EF4-FFF2-40B4-BE49-F238E27FC236}">
                <a16:creationId xmlns:a16="http://schemas.microsoft.com/office/drawing/2014/main" id="{E2B7B994-4CC6-4FB4-9F08-04E0EFE7BAA5}"/>
              </a:ext>
            </a:extLst>
          </p:cNvPr>
          <p:cNvSpPr>
            <a:spLocks noChangeArrowheads="1"/>
          </p:cNvSpPr>
          <p:nvPr/>
        </p:nvSpPr>
        <p:spPr bwMode="auto">
          <a:xfrm>
            <a:off x="0" y="1704975"/>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PEDs</a:t>
            </a:r>
          </a:p>
        </p:txBody>
      </p:sp>
      <p:sp>
        <p:nvSpPr>
          <p:cNvPr id="38916" name="Rectangle 8">
            <a:extLst>
              <a:ext uri="{FF2B5EF4-FFF2-40B4-BE49-F238E27FC236}">
                <a16:creationId xmlns:a16="http://schemas.microsoft.com/office/drawing/2014/main" id="{822C4D97-4BCC-4C80-8DCB-8B7ED6DFCA1C}"/>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38917" name="Text Box 27">
            <a:extLst>
              <a:ext uri="{FF2B5EF4-FFF2-40B4-BE49-F238E27FC236}">
                <a16:creationId xmlns:a16="http://schemas.microsoft.com/office/drawing/2014/main" id="{32DCA187-1186-4C97-814C-2D6021D6DFD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1689" name="Text Box 9">
            <a:extLst>
              <a:ext uri="{FF2B5EF4-FFF2-40B4-BE49-F238E27FC236}">
                <a16:creationId xmlns:a16="http://schemas.microsoft.com/office/drawing/2014/main" id="{E1E6F026-7D91-4F50-B0E0-8EF657EB3EF1}"/>
              </a:ext>
            </a:extLst>
          </p:cNvPr>
          <p:cNvSpPr txBox="1">
            <a:spLocks noChangeArrowheads="1"/>
          </p:cNvSpPr>
          <p:nvPr/>
        </p:nvSpPr>
        <p:spPr bwMode="auto">
          <a:xfrm>
            <a:off x="152400" y="2590800"/>
            <a:ext cx="8839200" cy="1200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Two years ago, a poll from Marist suggested 68% of baseball fans nationally think the MLB has taken the right steps to curb the league’s PED problem</a:t>
            </a:r>
          </a:p>
        </p:txBody>
      </p:sp>
      <p:pic>
        <p:nvPicPr>
          <p:cNvPr id="38919" name="Picture 12" descr="mlb">
            <a:extLst>
              <a:ext uri="{FF2B5EF4-FFF2-40B4-BE49-F238E27FC236}">
                <a16:creationId xmlns:a16="http://schemas.microsoft.com/office/drawing/2014/main" id="{BBB12A76-3EB5-4730-B2C0-75F6A025BE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4648200"/>
            <a:ext cx="1627188"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0" name="Picture 1" descr="1986.gif">
            <a:extLst>
              <a:ext uri="{FF2B5EF4-FFF2-40B4-BE49-F238E27FC236}">
                <a16:creationId xmlns:a16="http://schemas.microsoft.com/office/drawing/2014/main" id="{94111B20-89F8-4F6E-9244-D5199697C08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4648200"/>
            <a:ext cx="25908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7" name="Group 2">
            <a:extLst>
              <a:ext uri="{FF2B5EF4-FFF2-40B4-BE49-F238E27FC236}">
                <a16:creationId xmlns:a16="http://schemas.microsoft.com/office/drawing/2014/main" id="{A406793D-C57E-4EA3-97B4-E90BF94519C5}"/>
              </a:ext>
            </a:extLst>
          </p:cNvPr>
          <p:cNvGrpSpPr>
            <a:grpSpLocks/>
          </p:cNvGrpSpPr>
          <p:nvPr/>
        </p:nvGrpSpPr>
        <p:grpSpPr bwMode="auto">
          <a:xfrm>
            <a:off x="0" y="0"/>
            <a:ext cx="9144000" cy="976313"/>
            <a:chOff x="0" y="0"/>
            <a:chExt cx="5760" cy="615"/>
          </a:xfrm>
        </p:grpSpPr>
        <p:sp>
          <p:nvSpPr>
            <p:cNvPr id="39943" name="Text Box 3">
              <a:extLst>
                <a:ext uri="{FF2B5EF4-FFF2-40B4-BE49-F238E27FC236}">
                  <a16:creationId xmlns:a16="http://schemas.microsoft.com/office/drawing/2014/main" id="{D618891A-3A45-4B37-A44C-363B7077785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39944" name="Text Box 4">
              <a:extLst>
                <a:ext uri="{FF2B5EF4-FFF2-40B4-BE49-F238E27FC236}">
                  <a16:creationId xmlns:a16="http://schemas.microsoft.com/office/drawing/2014/main" id="{9FDF8A59-3C88-4C84-84CA-ECED846BC18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39938" name="Rectangle 6">
            <a:extLst>
              <a:ext uri="{FF2B5EF4-FFF2-40B4-BE49-F238E27FC236}">
                <a16:creationId xmlns:a16="http://schemas.microsoft.com/office/drawing/2014/main" id="{31B92D05-321F-4BBC-A93F-9F2ACBFCEA95}"/>
              </a:ext>
            </a:extLst>
          </p:cNvPr>
          <p:cNvSpPr>
            <a:spLocks noChangeArrowheads="1"/>
          </p:cNvSpPr>
          <p:nvPr/>
        </p:nvSpPr>
        <p:spPr bwMode="auto">
          <a:xfrm>
            <a:off x="0" y="1552575"/>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PEDs</a:t>
            </a:r>
          </a:p>
        </p:txBody>
      </p:sp>
      <p:sp>
        <p:nvSpPr>
          <p:cNvPr id="39939" name="Rectangle 8">
            <a:extLst>
              <a:ext uri="{FF2B5EF4-FFF2-40B4-BE49-F238E27FC236}">
                <a16:creationId xmlns:a16="http://schemas.microsoft.com/office/drawing/2014/main" id="{283BBB39-6F3C-4B93-8E13-6669E51D3651}"/>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39940" name="Text Box 27">
            <a:extLst>
              <a:ext uri="{FF2B5EF4-FFF2-40B4-BE49-F238E27FC236}">
                <a16:creationId xmlns:a16="http://schemas.microsoft.com/office/drawing/2014/main" id="{60B5FBBF-7505-4123-B868-69FB89F6095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0669" name="Text Box 13">
            <a:extLst>
              <a:ext uri="{FF2B5EF4-FFF2-40B4-BE49-F238E27FC236}">
                <a16:creationId xmlns:a16="http://schemas.microsoft.com/office/drawing/2014/main" id="{BA4901E0-686F-42C4-9212-6A7D59ADA462}"/>
              </a:ext>
            </a:extLst>
          </p:cNvPr>
          <p:cNvSpPr txBox="1">
            <a:spLocks noChangeArrowheads="1"/>
          </p:cNvSpPr>
          <p:nvPr/>
        </p:nvSpPr>
        <p:spPr bwMode="auto">
          <a:xfrm>
            <a:off x="228600" y="3581400"/>
            <a:ext cx="8686800" cy="30464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sz="1800"/>
              <a:t>     </a:t>
            </a:r>
            <a:r>
              <a:rPr lang="en-US" altLang="en-US">
                <a:latin typeface="Verdana" panose="020B0604030504040204" pitchFamily="34" charset="0"/>
              </a:rPr>
              <a:t>In </a:t>
            </a:r>
            <a:r>
              <a:rPr lang="is-IS" altLang="en-US">
                <a:latin typeface="Verdana" panose="020B0604030504040204" pitchFamily="34" charset="0"/>
              </a:rPr>
              <a:t>2015</a:t>
            </a:r>
            <a:r>
              <a:rPr lang="en-US" altLang="en-US">
                <a:latin typeface="Verdana" panose="020B0604030504040204" pitchFamily="34" charset="0"/>
              </a:rPr>
              <a:t>, reports of rampant doping by distance runners cast a dark cloud over marathon competitors as a report from the London suggested that 32 medal winners at the world’s top six marathons registered suspicious blood tests over a 12-year testing period and of the 5,000 athletes tested, more than 800 of the blood results came back “abnormal” </a:t>
            </a:r>
          </a:p>
        </p:txBody>
      </p:sp>
      <p:pic>
        <p:nvPicPr>
          <p:cNvPr id="39942" name="Picture 15" descr="15">
            <a:extLst>
              <a:ext uri="{FF2B5EF4-FFF2-40B4-BE49-F238E27FC236}">
                <a16:creationId xmlns:a16="http://schemas.microsoft.com/office/drawing/2014/main" id="{D6EC3853-1ED4-4165-90A7-DABC69303C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6100" y="2163763"/>
            <a:ext cx="2590800"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5" name="Group 2">
            <a:extLst>
              <a:ext uri="{FF2B5EF4-FFF2-40B4-BE49-F238E27FC236}">
                <a16:creationId xmlns:a16="http://schemas.microsoft.com/office/drawing/2014/main" id="{7B48BDB3-5347-47AC-A24A-03F4851F09FE}"/>
              </a:ext>
            </a:extLst>
          </p:cNvPr>
          <p:cNvGrpSpPr>
            <a:grpSpLocks/>
          </p:cNvGrpSpPr>
          <p:nvPr/>
        </p:nvGrpSpPr>
        <p:grpSpPr bwMode="auto">
          <a:xfrm>
            <a:off x="0" y="0"/>
            <a:ext cx="9144000" cy="976313"/>
            <a:chOff x="0" y="0"/>
            <a:chExt cx="5760" cy="615"/>
          </a:xfrm>
        </p:grpSpPr>
        <p:sp>
          <p:nvSpPr>
            <p:cNvPr id="41992" name="Text Box 3">
              <a:extLst>
                <a:ext uri="{FF2B5EF4-FFF2-40B4-BE49-F238E27FC236}">
                  <a16:creationId xmlns:a16="http://schemas.microsoft.com/office/drawing/2014/main" id="{5A59BA3F-4AF4-4C95-83A2-CBC3BC18DEE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41993" name="Text Box 4">
              <a:extLst>
                <a:ext uri="{FF2B5EF4-FFF2-40B4-BE49-F238E27FC236}">
                  <a16:creationId xmlns:a16="http://schemas.microsoft.com/office/drawing/2014/main" id="{664D7A0F-9C8D-4998-B0CF-56680AE7885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41986" name="Line 5">
            <a:extLst>
              <a:ext uri="{FF2B5EF4-FFF2-40B4-BE49-F238E27FC236}">
                <a16:creationId xmlns:a16="http://schemas.microsoft.com/office/drawing/2014/main" id="{BD1FD9C9-8752-41CB-8112-51C40D0328AB}"/>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987" name="Rectangle 6">
            <a:extLst>
              <a:ext uri="{FF2B5EF4-FFF2-40B4-BE49-F238E27FC236}">
                <a16:creationId xmlns:a16="http://schemas.microsoft.com/office/drawing/2014/main" id="{8A328F41-2681-4ED3-A817-FEA477DACDD2}"/>
              </a:ext>
            </a:extLst>
          </p:cNvPr>
          <p:cNvSpPr>
            <a:spLocks noChangeArrowheads="1"/>
          </p:cNvSpPr>
          <p:nvPr/>
        </p:nvSpPr>
        <p:spPr bwMode="auto">
          <a:xfrm>
            <a:off x="0" y="1704975"/>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Escalating costs for attending events</a:t>
            </a:r>
          </a:p>
        </p:txBody>
      </p:sp>
      <p:sp>
        <p:nvSpPr>
          <p:cNvPr id="41988" name="Rectangle 8">
            <a:extLst>
              <a:ext uri="{FF2B5EF4-FFF2-40B4-BE49-F238E27FC236}">
                <a16:creationId xmlns:a16="http://schemas.microsoft.com/office/drawing/2014/main" id="{9ADD8B0B-200C-4AD4-BA80-16D7383F6743}"/>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41989" name="Text Box 27">
            <a:extLst>
              <a:ext uri="{FF2B5EF4-FFF2-40B4-BE49-F238E27FC236}">
                <a16:creationId xmlns:a16="http://schemas.microsoft.com/office/drawing/2014/main" id="{CD9F5360-FAEF-402D-84AE-3FF86D2BB10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1990" name="Rectangle 1">
            <a:extLst>
              <a:ext uri="{FF2B5EF4-FFF2-40B4-BE49-F238E27FC236}">
                <a16:creationId xmlns:a16="http://schemas.microsoft.com/office/drawing/2014/main" id="{61A1933B-B000-4B1F-B08F-D75A7CEC77A7}"/>
              </a:ext>
            </a:extLst>
          </p:cNvPr>
          <p:cNvSpPr>
            <a:spLocks noChangeArrowheads="1"/>
          </p:cNvSpPr>
          <p:nvPr/>
        </p:nvSpPr>
        <p:spPr bwMode="auto">
          <a:xfrm>
            <a:off x="457200" y="3006725"/>
            <a:ext cx="45720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cs typeface="Arial" panose="020B0604020202020204" pitchFamily="34" charset="0"/>
              </a:rPr>
              <a:t>A whopping 63 percent of respondents to an Associated Press poll suggested that the high price of attending MLB games was </a:t>
            </a:r>
            <a:r>
              <a:rPr lang="ja-JP" altLang="en-US">
                <a:cs typeface="Arial" panose="020B0604020202020204" pitchFamily="34" charset="0"/>
              </a:rPr>
              <a:t>“</a:t>
            </a:r>
            <a:r>
              <a:rPr lang="en-US" altLang="ja-JP">
                <a:cs typeface="Arial" panose="020B0604020202020204" pitchFamily="34" charset="0"/>
              </a:rPr>
              <a:t>by far the biggest problem in Major League Baseball</a:t>
            </a:r>
            <a:r>
              <a:rPr lang="ja-JP" altLang="en-US">
                <a:cs typeface="Arial" panose="020B0604020202020204" pitchFamily="34" charset="0"/>
              </a:rPr>
              <a:t>”</a:t>
            </a:r>
            <a:r>
              <a:rPr lang="en-US" altLang="ja-JP">
                <a:cs typeface="Arial" panose="020B0604020202020204" pitchFamily="34" charset="0"/>
              </a:rPr>
              <a:t> </a:t>
            </a:r>
            <a:endParaRPr lang="en-US" altLang="en-US"/>
          </a:p>
        </p:txBody>
      </p:sp>
      <p:pic>
        <p:nvPicPr>
          <p:cNvPr id="3" name="Picture 2">
            <a:extLst>
              <a:ext uri="{FF2B5EF4-FFF2-40B4-BE49-F238E27FC236}">
                <a16:creationId xmlns:a16="http://schemas.microsoft.com/office/drawing/2014/main" id="{6751F44E-2804-4301-A703-5EF234E6E61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52975" y="2517775"/>
            <a:ext cx="3759200" cy="414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09" name="Group 2">
            <a:extLst>
              <a:ext uri="{FF2B5EF4-FFF2-40B4-BE49-F238E27FC236}">
                <a16:creationId xmlns:a16="http://schemas.microsoft.com/office/drawing/2014/main" id="{8F9A4770-D712-4FDC-AA98-8507FF52696D}"/>
              </a:ext>
            </a:extLst>
          </p:cNvPr>
          <p:cNvGrpSpPr>
            <a:grpSpLocks/>
          </p:cNvGrpSpPr>
          <p:nvPr/>
        </p:nvGrpSpPr>
        <p:grpSpPr bwMode="auto">
          <a:xfrm>
            <a:off x="0" y="0"/>
            <a:ext cx="9144000" cy="976313"/>
            <a:chOff x="0" y="0"/>
            <a:chExt cx="5760" cy="615"/>
          </a:xfrm>
        </p:grpSpPr>
        <p:sp>
          <p:nvSpPr>
            <p:cNvPr id="43017" name="Text Box 3">
              <a:extLst>
                <a:ext uri="{FF2B5EF4-FFF2-40B4-BE49-F238E27FC236}">
                  <a16:creationId xmlns:a16="http://schemas.microsoft.com/office/drawing/2014/main" id="{8EE50DC8-5771-43D6-A4F9-5E4C3C9B7C7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43018" name="Text Box 4">
              <a:extLst>
                <a:ext uri="{FF2B5EF4-FFF2-40B4-BE49-F238E27FC236}">
                  <a16:creationId xmlns:a16="http://schemas.microsoft.com/office/drawing/2014/main" id="{50E6A111-89E9-4979-AACF-12CBAD031DB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43010" name="Line 5">
            <a:extLst>
              <a:ext uri="{FF2B5EF4-FFF2-40B4-BE49-F238E27FC236}">
                <a16:creationId xmlns:a16="http://schemas.microsoft.com/office/drawing/2014/main" id="{BC42975D-CE43-4DA5-872D-1917618CE4B3}"/>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11" name="Rectangle 6">
            <a:extLst>
              <a:ext uri="{FF2B5EF4-FFF2-40B4-BE49-F238E27FC236}">
                <a16:creationId xmlns:a16="http://schemas.microsoft.com/office/drawing/2014/main" id="{FA3CA698-B233-4BF3-8BBB-E474CDCCC542}"/>
              </a:ext>
            </a:extLst>
          </p:cNvPr>
          <p:cNvSpPr>
            <a:spLocks noChangeArrowheads="1"/>
          </p:cNvSpPr>
          <p:nvPr/>
        </p:nvSpPr>
        <p:spPr bwMode="auto">
          <a:xfrm>
            <a:off x="0" y="1704975"/>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Escalating costs for attending events</a:t>
            </a:r>
          </a:p>
        </p:txBody>
      </p:sp>
      <p:sp>
        <p:nvSpPr>
          <p:cNvPr id="43012" name="Rectangle 8">
            <a:extLst>
              <a:ext uri="{FF2B5EF4-FFF2-40B4-BE49-F238E27FC236}">
                <a16:creationId xmlns:a16="http://schemas.microsoft.com/office/drawing/2014/main" id="{E91D6CAE-5F7D-48B5-B2A9-148927FAB257}"/>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43013" name="Text Box 27">
            <a:extLst>
              <a:ext uri="{FF2B5EF4-FFF2-40B4-BE49-F238E27FC236}">
                <a16:creationId xmlns:a16="http://schemas.microsoft.com/office/drawing/2014/main" id="{29E917F3-2820-4359-9ED6-C950C622218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2956" name="Text Box 12">
            <a:extLst>
              <a:ext uri="{FF2B5EF4-FFF2-40B4-BE49-F238E27FC236}">
                <a16:creationId xmlns:a16="http://schemas.microsoft.com/office/drawing/2014/main" id="{8C540889-21DA-40B1-82B9-B2C8A0D13630}"/>
              </a:ext>
            </a:extLst>
          </p:cNvPr>
          <p:cNvSpPr txBox="1">
            <a:spLocks noChangeArrowheads="1"/>
          </p:cNvSpPr>
          <p:nvPr/>
        </p:nvSpPr>
        <p:spPr bwMode="auto">
          <a:xfrm>
            <a:off x="457200" y="2659063"/>
            <a:ext cx="8305800" cy="15700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a:t>     </a:t>
            </a:r>
            <a:r>
              <a:rPr lang="en-US" altLang="en-US">
                <a:latin typeface="Verdana" panose="020B0604030504040204" pitchFamily="34" charset="0"/>
              </a:rPr>
              <a:t>Nearly half (49%) of fans polled in Sacramento about Kings’ ticket prices for the new downtown arena suggested that, “Yes, the team plans to cater mostly to high-income customers”</a:t>
            </a:r>
          </a:p>
        </p:txBody>
      </p:sp>
      <p:pic>
        <p:nvPicPr>
          <p:cNvPr id="43015" name="Picture 13" descr="k1">
            <a:extLst>
              <a:ext uri="{FF2B5EF4-FFF2-40B4-BE49-F238E27FC236}">
                <a16:creationId xmlns:a16="http://schemas.microsoft.com/office/drawing/2014/main" id="{DE946F35-25B8-462D-B3D7-F5318C42F8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4419600"/>
            <a:ext cx="21431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Picture 14" descr="k2">
            <a:extLst>
              <a:ext uri="{FF2B5EF4-FFF2-40B4-BE49-F238E27FC236}">
                <a16:creationId xmlns:a16="http://schemas.microsoft.com/office/drawing/2014/main" id="{A97FEB39-9A1D-4AD7-908A-E0E8D2719A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4419600"/>
            <a:ext cx="18764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3" name="Group 2">
            <a:extLst>
              <a:ext uri="{FF2B5EF4-FFF2-40B4-BE49-F238E27FC236}">
                <a16:creationId xmlns:a16="http://schemas.microsoft.com/office/drawing/2014/main" id="{92ABF4D4-DEF5-41B7-9A40-95F7AA7D9D06}"/>
              </a:ext>
            </a:extLst>
          </p:cNvPr>
          <p:cNvGrpSpPr>
            <a:grpSpLocks/>
          </p:cNvGrpSpPr>
          <p:nvPr/>
        </p:nvGrpSpPr>
        <p:grpSpPr bwMode="auto">
          <a:xfrm>
            <a:off x="0" y="0"/>
            <a:ext cx="9144000" cy="976313"/>
            <a:chOff x="0" y="0"/>
            <a:chExt cx="5760" cy="615"/>
          </a:xfrm>
        </p:grpSpPr>
        <p:sp>
          <p:nvSpPr>
            <p:cNvPr id="44040" name="Text Box 3">
              <a:extLst>
                <a:ext uri="{FF2B5EF4-FFF2-40B4-BE49-F238E27FC236}">
                  <a16:creationId xmlns:a16="http://schemas.microsoft.com/office/drawing/2014/main" id="{0D825712-22F2-433B-86D9-5FD23EA6917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44041" name="Text Box 4">
              <a:extLst>
                <a:ext uri="{FF2B5EF4-FFF2-40B4-BE49-F238E27FC236}">
                  <a16:creationId xmlns:a16="http://schemas.microsoft.com/office/drawing/2014/main" id="{544D07A2-7B4F-4AA1-B776-091B98BB1D1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44034" name="Line 5">
            <a:extLst>
              <a:ext uri="{FF2B5EF4-FFF2-40B4-BE49-F238E27FC236}">
                <a16:creationId xmlns:a16="http://schemas.microsoft.com/office/drawing/2014/main" id="{1CED55A5-6B2B-4C8E-B5C4-01DBC6BBCA15}"/>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35" name="Rectangle 6">
            <a:extLst>
              <a:ext uri="{FF2B5EF4-FFF2-40B4-BE49-F238E27FC236}">
                <a16:creationId xmlns:a16="http://schemas.microsoft.com/office/drawing/2014/main" id="{4EB1C648-A7B1-4B5C-92AD-D8BB6B51F23C}"/>
              </a:ext>
            </a:extLst>
          </p:cNvPr>
          <p:cNvSpPr>
            <a:spLocks noChangeArrowheads="1"/>
          </p:cNvSpPr>
          <p:nvPr/>
        </p:nvSpPr>
        <p:spPr bwMode="auto">
          <a:xfrm>
            <a:off x="0" y="1704975"/>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Escalating costs for attending events</a:t>
            </a:r>
          </a:p>
        </p:txBody>
      </p:sp>
      <p:sp>
        <p:nvSpPr>
          <p:cNvPr id="44036" name="Rectangle 8">
            <a:extLst>
              <a:ext uri="{FF2B5EF4-FFF2-40B4-BE49-F238E27FC236}">
                <a16:creationId xmlns:a16="http://schemas.microsoft.com/office/drawing/2014/main" id="{EF76621D-AF0E-458C-A3D8-3CCB7141242C}"/>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44037" name="Text Box 27">
            <a:extLst>
              <a:ext uri="{FF2B5EF4-FFF2-40B4-BE49-F238E27FC236}">
                <a16:creationId xmlns:a16="http://schemas.microsoft.com/office/drawing/2014/main" id="{618F6590-DAB6-4B2B-A272-A5180A9CC69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2956" name="Text Box 12">
            <a:extLst>
              <a:ext uri="{FF2B5EF4-FFF2-40B4-BE49-F238E27FC236}">
                <a16:creationId xmlns:a16="http://schemas.microsoft.com/office/drawing/2014/main" id="{4697F07F-E6AB-4ABD-A182-E7B5F5BE04D3}"/>
              </a:ext>
            </a:extLst>
          </p:cNvPr>
          <p:cNvSpPr txBox="1">
            <a:spLocks noChangeArrowheads="1"/>
          </p:cNvSpPr>
          <p:nvPr/>
        </p:nvSpPr>
        <p:spPr bwMode="auto">
          <a:xfrm>
            <a:off x="228600" y="2659063"/>
            <a:ext cx="8534400" cy="19383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a:t>     </a:t>
            </a:r>
            <a:r>
              <a:rPr lang="en-US" altLang="en-US">
                <a:latin typeface="Verdana" panose="020B0604030504040204" pitchFamily="34" charset="0"/>
              </a:rPr>
              <a:t>In 2016, Walt Disney Co. raised prices by as much as 20% for fans that want to attend their parks when they are the busiest – during peak times adults now pay $119 per ticket in Anaheim and $124 in Orlando</a:t>
            </a:r>
          </a:p>
        </p:txBody>
      </p:sp>
      <p:pic>
        <p:nvPicPr>
          <p:cNvPr id="2" name="Picture 1">
            <a:extLst>
              <a:ext uri="{FF2B5EF4-FFF2-40B4-BE49-F238E27FC236}">
                <a16:creationId xmlns:a16="http://schemas.microsoft.com/office/drawing/2014/main" id="{191B7B2A-BB9D-4B0D-9068-85BCE45DCEC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98963" y="4470400"/>
            <a:ext cx="4351337"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9" name="Group 2">
            <a:extLst>
              <a:ext uri="{FF2B5EF4-FFF2-40B4-BE49-F238E27FC236}">
                <a16:creationId xmlns:a16="http://schemas.microsoft.com/office/drawing/2014/main" id="{4840B49C-FFA2-480F-AF06-1A1C93EF02CB}"/>
              </a:ext>
            </a:extLst>
          </p:cNvPr>
          <p:cNvGrpSpPr>
            <a:grpSpLocks/>
          </p:cNvGrpSpPr>
          <p:nvPr/>
        </p:nvGrpSpPr>
        <p:grpSpPr bwMode="auto">
          <a:xfrm>
            <a:off x="0" y="0"/>
            <a:ext cx="9144000" cy="976313"/>
            <a:chOff x="0" y="0"/>
            <a:chExt cx="5760" cy="615"/>
          </a:xfrm>
        </p:grpSpPr>
        <p:sp>
          <p:nvSpPr>
            <p:cNvPr id="7176" name="Text Box 3">
              <a:extLst>
                <a:ext uri="{FF2B5EF4-FFF2-40B4-BE49-F238E27FC236}">
                  <a16:creationId xmlns:a16="http://schemas.microsoft.com/office/drawing/2014/main" id="{302F208A-259E-4961-AEA7-0982217D4E8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7177" name="Text Box 4">
              <a:extLst>
                <a:ext uri="{FF2B5EF4-FFF2-40B4-BE49-F238E27FC236}">
                  <a16:creationId xmlns:a16="http://schemas.microsoft.com/office/drawing/2014/main" id="{6FC081B1-3FC7-4DC5-9177-63DCAD66E68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7170" name="Line 5">
            <a:extLst>
              <a:ext uri="{FF2B5EF4-FFF2-40B4-BE49-F238E27FC236}">
                <a16:creationId xmlns:a16="http://schemas.microsoft.com/office/drawing/2014/main" id="{D175E6DF-865E-499A-AA5E-4097EFBF3BB7}"/>
              </a:ext>
            </a:extLst>
          </p:cNvPr>
          <p:cNvSpPr>
            <a:spLocks noChangeShapeType="1"/>
          </p:cNvSpPr>
          <p:nvPr/>
        </p:nvSpPr>
        <p:spPr bwMode="auto">
          <a:xfrm>
            <a:off x="228600" y="22860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71" name="Rectangle 6">
            <a:extLst>
              <a:ext uri="{FF2B5EF4-FFF2-40B4-BE49-F238E27FC236}">
                <a16:creationId xmlns:a16="http://schemas.microsoft.com/office/drawing/2014/main" id="{3E2679BF-A11B-4826-A27A-0E9F0FFFE676}"/>
              </a:ext>
            </a:extLst>
          </p:cNvPr>
          <p:cNvSpPr>
            <a:spLocks noChangeArrowheads="1"/>
          </p:cNvSpPr>
          <p:nvPr/>
        </p:nvSpPr>
        <p:spPr bwMode="auto">
          <a:xfrm>
            <a:off x="2133600" y="1600200"/>
            <a:ext cx="5486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rgbClr val="000099"/>
                </a:solidFill>
                <a:latin typeface="Verdana" panose="020B0604030504040204" pitchFamily="34" charset="0"/>
              </a:rPr>
              <a:t>Disadvantages of Publicity</a:t>
            </a:r>
          </a:p>
        </p:txBody>
      </p:sp>
      <p:sp>
        <p:nvSpPr>
          <p:cNvPr id="96263" name="Rectangle 7">
            <a:extLst>
              <a:ext uri="{FF2B5EF4-FFF2-40B4-BE49-F238E27FC236}">
                <a16:creationId xmlns:a16="http://schemas.microsoft.com/office/drawing/2014/main" id="{ABF7AA57-48A5-46B9-8EAB-F2A6ED1599E4}"/>
              </a:ext>
            </a:extLst>
          </p:cNvPr>
          <p:cNvSpPr>
            <a:spLocks noChangeArrowheads="1"/>
          </p:cNvSpPr>
          <p:nvPr/>
        </p:nvSpPr>
        <p:spPr bwMode="auto">
          <a:xfrm>
            <a:off x="304800" y="2667000"/>
            <a:ext cx="86106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buFont typeface="Wingdings" panose="05000000000000000000" pitchFamily="2" charset="2"/>
              <a:buChar char="Ø"/>
            </a:pPr>
            <a:r>
              <a:rPr lang="en-US" altLang="en-US" dirty="0">
                <a:latin typeface="Verdana" panose="020B0604030504040204" pitchFamily="34" charset="0"/>
              </a:rPr>
              <a:t>  Publicity </a:t>
            </a:r>
            <a:r>
              <a:rPr lang="en-US" altLang="en-US" i="1" dirty="0">
                <a:latin typeface="Verdana" panose="020B0604030504040204" pitchFamily="34" charset="0"/>
              </a:rPr>
              <a:t>cannot</a:t>
            </a:r>
            <a:r>
              <a:rPr lang="en-US" altLang="en-US" dirty="0">
                <a:latin typeface="Verdana" panose="020B0604030504040204" pitchFamily="34" charset="0"/>
              </a:rPr>
              <a:t> be controlled by the organization</a:t>
            </a:r>
          </a:p>
          <a:p>
            <a:pPr eaLnBrk="1" hangingPunct="1">
              <a:buFont typeface="Wingdings" panose="05000000000000000000" pitchFamily="2" charset="2"/>
              <a:buNone/>
            </a:pPr>
            <a:endParaRPr lang="en-US" altLang="en-US" sz="3200" dirty="0">
              <a:latin typeface="Verdana" panose="020B0604030504040204" pitchFamily="34" charset="0"/>
            </a:endParaRPr>
          </a:p>
          <a:p>
            <a:pPr algn="ctr" eaLnBrk="1" hangingPunct="1">
              <a:buFont typeface="Wingdings" panose="05000000000000000000" pitchFamily="2" charset="2"/>
              <a:buNone/>
            </a:pPr>
            <a:r>
              <a:rPr lang="en-US" altLang="en-US" i="1" dirty="0">
                <a:solidFill>
                  <a:srgbClr val="0000CC"/>
                </a:solidFill>
                <a:latin typeface="Verdana" panose="020B0604030504040204" pitchFamily="34" charset="0"/>
              </a:rPr>
              <a:t>** For example, the New York Times may give a particular film a negative review, discouraging consumers from purchasing tickets</a:t>
            </a:r>
            <a:endParaRPr lang="en-US" altLang="en-US" dirty="0">
              <a:latin typeface="Verdana" panose="020B0604030504040204" pitchFamily="34" charset="0"/>
            </a:endParaRPr>
          </a:p>
        </p:txBody>
      </p:sp>
      <p:sp>
        <p:nvSpPr>
          <p:cNvPr id="7173" name="Rectangle 8">
            <a:extLst>
              <a:ext uri="{FF2B5EF4-FFF2-40B4-BE49-F238E27FC236}">
                <a16:creationId xmlns:a16="http://schemas.microsoft.com/office/drawing/2014/main" id="{942289D3-B123-4B7F-B4D7-60871C16C175}"/>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Publicity</a:t>
            </a:r>
          </a:p>
        </p:txBody>
      </p:sp>
      <p:sp>
        <p:nvSpPr>
          <p:cNvPr id="7174" name="Text Box 9">
            <a:extLst>
              <a:ext uri="{FF2B5EF4-FFF2-40B4-BE49-F238E27FC236}">
                <a16:creationId xmlns:a16="http://schemas.microsoft.com/office/drawing/2014/main" id="{9B5BE147-CAD2-4911-ABBF-D0FCE3C1C41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96267" name="Picture 11" descr="thumbs_down-thumb">
            <a:extLst>
              <a:ext uri="{FF2B5EF4-FFF2-40B4-BE49-F238E27FC236}">
                <a16:creationId xmlns:a16="http://schemas.microsoft.com/office/drawing/2014/main" id="{4923D812-C6D4-4354-95B4-6E1EAF35ED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5334000"/>
            <a:ext cx="9525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96263"/>
                                        </p:tgtEl>
                                        <p:attrNameLst>
                                          <p:attrName>style.visibility</p:attrName>
                                        </p:attrNameLst>
                                      </p:cBhvr>
                                      <p:to>
                                        <p:strVal val="visible"/>
                                      </p:to>
                                    </p:set>
                                    <p:animEffect transition="in" filter="wedge">
                                      <p:cBhvr>
                                        <p:cTn id="7" dur="2000"/>
                                        <p:tgtEl>
                                          <p:spTgt spid="96263"/>
                                        </p:tgtEl>
                                      </p:cBhvr>
                                    </p:animEffect>
                                  </p:childTnLst>
                                </p:cTn>
                              </p:par>
                            </p:childTnLst>
                          </p:cTn>
                        </p:par>
                        <p:par>
                          <p:cTn id="8" fill="hold" nodeType="afterGroup">
                            <p:stCondLst>
                              <p:cond delay="2000"/>
                            </p:stCondLst>
                            <p:childTnLst>
                              <p:par>
                                <p:cTn id="9" presetID="9" presetClass="entr" presetSubtype="0" fill="hold" nodeType="afterEffect">
                                  <p:stCondLst>
                                    <p:cond delay="0"/>
                                  </p:stCondLst>
                                  <p:childTnLst>
                                    <p:set>
                                      <p:cBhvr>
                                        <p:cTn id="10" dur="1" fill="hold">
                                          <p:stCondLst>
                                            <p:cond delay="0"/>
                                          </p:stCondLst>
                                        </p:cTn>
                                        <p:tgtEl>
                                          <p:spTgt spid="96267"/>
                                        </p:tgtEl>
                                        <p:attrNameLst>
                                          <p:attrName>style.visibility</p:attrName>
                                        </p:attrNameLst>
                                      </p:cBhvr>
                                      <p:to>
                                        <p:strVal val="visible"/>
                                      </p:to>
                                    </p:set>
                                    <p:animEffect transition="in" filter="dissolve">
                                      <p:cBhvr>
                                        <p:cTn id="11" dur="500"/>
                                        <p:tgtEl>
                                          <p:spTgt spid="96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1" name="Group 2">
            <a:extLst>
              <a:ext uri="{FF2B5EF4-FFF2-40B4-BE49-F238E27FC236}">
                <a16:creationId xmlns:a16="http://schemas.microsoft.com/office/drawing/2014/main" id="{FBA6C327-5107-4DEA-9837-BCBBA5B0E52E}"/>
              </a:ext>
            </a:extLst>
          </p:cNvPr>
          <p:cNvGrpSpPr>
            <a:grpSpLocks/>
          </p:cNvGrpSpPr>
          <p:nvPr/>
        </p:nvGrpSpPr>
        <p:grpSpPr bwMode="auto">
          <a:xfrm>
            <a:off x="0" y="0"/>
            <a:ext cx="9144000" cy="976313"/>
            <a:chOff x="0" y="0"/>
            <a:chExt cx="5760" cy="615"/>
          </a:xfrm>
        </p:grpSpPr>
        <p:sp>
          <p:nvSpPr>
            <p:cNvPr id="46088" name="Text Box 3">
              <a:extLst>
                <a:ext uri="{FF2B5EF4-FFF2-40B4-BE49-F238E27FC236}">
                  <a16:creationId xmlns:a16="http://schemas.microsoft.com/office/drawing/2014/main" id="{636FEF7A-132B-4164-98AD-0C31196993F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46089" name="Text Box 4">
              <a:extLst>
                <a:ext uri="{FF2B5EF4-FFF2-40B4-BE49-F238E27FC236}">
                  <a16:creationId xmlns:a16="http://schemas.microsoft.com/office/drawing/2014/main" id="{7176B6B9-ECA1-4BDF-88B5-2570EC94337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46082" name="Line 5">
            <a:extLst>
              <a:ext uri="{FF2B5EF4-FFF2-40B4-BE49-F238E27FC236}">
                <a16:creationId xmlns:a16="http://schemas.microsoft.com/office/drawing/2014/main" id="{AC024833-6250-48CC-B02F-39FF08CE0361}"/>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083" name="Rectangle 6">
            <a:extLst>
              <a:ext uri="{FF2B5EF4-FFF2-40B4-BE49-F238E27FC236}">
                <a16:creationId xmlns:a16="http://schemas.microsoft.com/office/drawing/2014/main" id="{C7DDDF5D-1B2D-4414-AE75-BEC2B7463E6D}"/>
              </a:ext>
            </a:extLst>
          </p:cNvPr>
          <p:cNvSpPr>
            <a:spLocks noChangeArrowheads="1"/>
          </p:cNvSpPr>
          <p:nvPr/>
        </p:nvSpPr>
        <p:spPr bwMode="auto">
          <a:xfrm>
            <a:off x="0" y="1704975"/>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Escalating costs for attending events</a:t>
            </a:r>
          </a:p>
        </p:txBody>
      </p:sp>
      <p:sp>
        <p:nvSpPr>
          <p:cNvPr id="46084" name="Rectangle 8">
            <a:extLst>
              <a:ext uri="{FF2B5EF4-FFF2-40B4-BE49-F238E27FC236}">
                <a16:creationId xmlns:a16="http://schemas.microsoft.com/office/drawing/2014/main" id="{5958278B-BEB2-45FB-AC3B-3B268240AA11}"/>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46085" name="Text Box 27">
            <a:extLst>
              <a:ext uri="{FF2B5EF4-FFF2-40B4-BE49-F238E27FC236}">
                <a16:creationId xmlns:a16="http://schemas.microsoft.com/office/drawing/2014/main" id="{1E910DDF-D43A-4BF6-AC51-85F7C34E57E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3980" name="Text Box 12">
            <a:extLst>
              <a:ext uri="{FF2B5EF4-FFF2-40B4-BE49-F238E27FC236}">
                <a16:creationId xmlns:a16="http://schemas.microsoft.com/office/drawing/2014/main" id="{B8028BC5-0223-4BF5-84AB-863B858C5B77}"/>
              </a:ext>
            </a:extLst>
          </p:cNvPr>
          <p:cNvSpPr txBox="1">
            <a:spLocks noChangeArrowheads="1"/>
          </p:cNvSpPr>
          <p:nvPr/>
        </p:nvSpPr>
        <p:spPr bwMode="auto">
          <a:xfrm>
            <a:off x="190500" y="2711450"/>
            <a:ext cx="5410200" cy="3600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sz="2400" dirty="0">
                <a:latin typeface="Verdana" charset="0"/>
              </a:rPr>
              <a:t>According to a </a:t>
            </a:r>
            <a:r>
              <a:rPr lang="en-US" sz="2400" i="1" dirty="0">
                <a:latin typeface="Verdana" charset="0"/>
              </a:rPr>
              <a:t>Time Magazine </a:t>
            </a:r>
            <a:r>
              <a:rPr lang="en-US" sz="2400" dirty="0">
                <a:latin typeface="Verdana" charset="0"/>
              </a:rPr>
              <a:t>report, it cost a family of four over $600 for tickets to see a Chicago Cubs game, not include parking, concessions or any merchandise</a:t>
            </a:r>
          </a:p>
          <a:p>
            <a:pPr eaLnBrk="1" hangingPunct="1">
              <a:spcBef>
                <a:spcPct val="50000"/>
              </a:spcBef>
              <a:defRPr/>
            </a:pPr>
            <a:r>
              <a:rPr lang="en-US" sz="2400" dirty="0">
                <a:latin typeface="Verdana" charset="0"/>
              </a:rPr>
              <a:t>Hot dogs at Wrigley Field cost nearly $6 apiece, bottled water is $5.25 and peanuts are $4.75</a:t>
            </a:r>
          </a:p>
        </p:txBody>
      </p:sp>
      <p:pic>
        <p:nvPicPr>
          <p:cNvPr id="46087" name="Picture 1" descr="Unknown.png">
            <a:extLst>
              <a:ext uri="{FF2B5EF4-FFF2-40B4-BE49-F238E27FC236}">
                <a16:creationId xmlns:a16="http://schemas.microsoft.com/office/drawing/2014/main" id="{BF9E4852-9C1F-44DE-BC66-5A6980A51C7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3124200"/>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5" name="Group 2">
            <a:extLst>
              <a:ext uri="{FF2B5EF4-FFF2-40B4-BE49-F238E27FC236}">
                <a16:creationId xmlns:a16="http://schemas.microsoft.com/office/drawing/2014/main" id="{F49565E1-60B3-4B72-B5BE-0AC19A220D55}"/>
              </a:ext>
            </a:extLst>
          </p:cNvPr>
          <p:cNvGrpSpPr>
            <a:grpSpLocks/>
          </p:cNvGrpSpPr>
          <p:nvPr/>
        </p:nvGrpSpPr>
        <p:grpSpPr bwMode="auto">
          <a:xfrm>
            <a:off x="0" y="0"/>
            <a:ext cx="9144000" cy="976313"/>
            <a:chOff x="0" y="0"/>
            <a:chExt cx="5760" cy="615"/>
          </a:xfrm>
        </p:grpSpPr>
        <p:sp>
          <p:nvSpPr>
            <p:cNvPr id="47112" name="Text Box 3">
              <a:extLst>
                <a:ext uri="{FF2B5EF4-FFF2-40B4-BE49-F238E27FC236}">
                  <a16:creationId xmlns:a16="http://schemas.microsoft.com/office/drawing/2014/main" id="{B9A2A9F1-E8BA-49AA-9B48-04E8136FB37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47113" name="Text Box 4">
              <a:extLst>
                <a:ext uri="{FF2B5EF4-FFF2-40B4-BE49-F238E27FC236}">
                  <a16:creationId xmlns:a16="http://schemas.microsoft.com/office/drawing/2014/main" id="{B17AD3A9-4AB1-49FD-A97E-9DD05CE51FF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47106" name="Line 5">
            <a:extLst>
              <a:ext uri="{FF2B5EF4-FFF2-40B4-BE49-F238E27FC236}">
                <a16:creationId xmlns:a16="http://schemas.microsoft.com/office/drawing/2014/main" id="{1EEDD8A6-FDA0-463C-A225-B0567A61FC39}"/>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07" name="Rectangle 6">
            <a:extLst>
              <a:ext uri="{FF2B5EF4-FFF2-40B4-BE49-F238E27FC236}">
                <a16:creationId xmlns:a16="http://schemas.microsoft.com/office/drawing/2014/main" id="{7FC536CE-433D-46F0-99D2-D768DCF330F6}"/>
              </a:ext>
            </a:extLst>
          </p:cNvPr>
          <p:cNvSpPr>
            <a:spLocks noChangeArrowheads="1"/>
          </p:cNvSpPr>
          <p:nvPr/>
        </p:nvSpPr>
        <p:spPr bwMode="auto">
          <a:xfrm>
            <a:off x="0" y="1704975"/>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Escalating costs for attending events</a:t>
            </a:r>
          </a:p>
        </p:txBody>
      </p:sp>
      <p:sp>
        <p:nvSpPr>
          <p:cNvPr id="47108" name="Rectangle 8">
            <a:extLst>
              <a:ext uri="{FF2B5EF4-FFF2-40B4-BE49-F238E27FC236}">
                <a16:creationId xmlns:a16="http://schemas.microsoft.com/office/drawing/2014/main" id="{CA2841F2-A1C3-4001-9B61-5147A8EBA2B0}"/>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47109" name="Text Box 27">
            <a:extLst>
              <a:ext uri="{FF2B5EF4-FFF2-40B4-BE49-F238E27FC236}">
                <a16:creationId xmlns:a16="http://schemas.microsoft.com/office/drawing/2014/main" id="{3582096C-E264-4ED7-A3AA-ED98F407331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3980" name="Text Box 12">
            <a:extLst>
              <a:ext uri="{FF2B5EF4-FFF2-40B4-BE49-F238E27FC236}">
                <a16:creationId xmlns:a16="http://schemas.microsoft.com/office/drawing/2014/main" id="{4FBCEF8A-712B-45BD-B7EB-C4355F043E34}"/>
              </a:ext>
            </a:extLst>
          </p:cNvPr>
          <p:cNvSpPr txBox="1">
            <a:spLocks noChangeArrowheads="1"/>
          </p:cNvSpPr>
          <p:nvPr/>
        </p:nvSpPr>
        <p:spPr bwMode="auto">
          <a:xfrm>
            <a:off x="228600" y="2590800"/>
            <a:ext cx="8648700" cy="19383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rPr>
              <a:t>Comparatively, according to Minor League Baseball, the average cost for a family of four to enjoy a MiLB game in 2017 was $64.97 – this includes two adult tickets, two child tickets, four hot dogs, two sodas and two beers </a:t>
            </a:r>
          </a:p>
        </p:txBody>
      </p:sp>
      <p:pic>
        <p:nvPicPr>
          <p:cNvPr id="47111" name="Picture 2" descr="960_MilB_zqqgdpr3_gpjv7l6s.jpg">
            <a:extLst>
              <a:ext uri="{FF2B5EF4-FFF2-40B4-BE49-F238E27FC236}">
                <a16:creationId xmlns:a16="http://schemas.microsoft.com/office/drawing/2014/main" id="{35E07DA7-3C84-4070-ADA5-033936E2BB2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4267200"/>
            <a:ext cx="3886200"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7" name="Group 2">
            <a:extLst>
              <a:ext uri="{FF2B5EF4-FFF2-40B4-BE49-F238E27FC236}">
                <a16:creationId xmlns:a16="http://schemas.microsoft.com/office/drawing/2014/main" id="{BDB6A4D7-67CE-4499-86A8-0FD7CFF81DDC}"/>
              </a:ext>
            </a:extLst>
          </p:cNvPr>
          <p:cNvGrpSpPr>
            <a:grpSpLocks/>
          </p:cNvGrpSpPr>
          <p:nvPr/>
        </p:nvGrpSpPr>
        <p:grpSpPr bwMode="auto">
          <a:xfrm>
            <a:off x="0" y="0"/>
            <a:ext cx="9144000" cy="976313"/>
            <a:chOff x="0" y="0"/>
            <a:chExt cx="5760" cy="615"/>
          </a:xfrm>
        </p:grpSpPr>
        <p:sp>
          <p:nvSpPr>
            <p:cNvPr id="50184" name="Text Box 3">
              <a:extLst>
                <a:ext uri="{FF2B5EF4-FFF2-40B4-BE49-F238E27FC236}">
                  <a16:creationId xmlns:a16="http://schemas.microsoft.com/office/drawing/2014/main" id="{A3485F57-86E8-4C38-988F-2DE5E7A27BB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50185" name="Text Box 4">
              <a:extLst>
                <a:ext uri="{FF2B5EF4-FFF2-40B4-BE49-F238E27FC236}">
                  <a16:creationId xmlns:a16="http://schemas.microsoft.com/office/drawing/2014/main" id="{90F9B872-D696-4E3B-B0BE-BC0C3290A2E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50178" name="Line 5">
            <a:extLst>
              <a:ext uri="{FF2B5EF4-FFF2-40B4-BE49-F238E27FC236}">
                <a16:creationId xmlns:a16="http://schemas.microsoft.com/office/drawing/2014/main" id="{4CDC7251-7356-4972-93F7-846D527D9454}"/>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79" name="Rectangle 6">
            <a:extLst>
              <a:ext uri="{FF2B5EF4-FFF2-40B4-BE49-F238E27FC236}">
                <a16:creationId xmlns:a16="http://schemas.microsoft.com/office/drawing/2014/main" id="{08C801BD-8E7A-4473-857F-D8F0526C908D}"/>
              </a:ext>
            </a:extLst>
          </p:cNvPr>
          <p:cNvSpPr>
            <a:spLocks noChangeArrowheads="1"/>
          </p:cNvSpPr>
          <p:nvPr/>
        </p:nvSpPr>
        <p:spPr bwMode="auto">
          <a:xfrm>
            <a:off x="0" y="1704975"/>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Unethical Behavior in College Sports</a:t>
            </a:r>
          </a:p>
        </p:txBody>
      </p:sp>
      <p:sp>
        <p:nvSpPr>
          <p:cNvPr id="50180" name="Rectangle 8">
            <a:extLst>
              <a:ext uri="{FF2B5EF4-FFF2-40B4-BE49-F238E27FC236}">
                <a16:creationId xmlns:a16="http://schemas.microsoft.com/office/drawing/2014/main" id="{C48BC986-62AF-468B-8178-AC4EFE21EA35}"/>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50181" name="Text Box 27">
            <a:extLst>
              <a:ext uri="{FF2B5EF4-FFF2-40B4-BE49-F238E27FC236}">
                <a16:creationId xmlns:a16="http://schemas.microsoft.com/office/drawing/2014/main" id="{0F5902BD-0B05-43E4-BC86-57929F3A50D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5785" name="Text Box 9">
            <a:extLst>
              <a:ext uri="{FF2B5EF4-FFF2-40B4-BE49-F238E27FC236}">
                <a16:creationId xmlns:a16="http://schemas.microsoft.com/office/drawing/2014/main" id="{09738FDE-E43F-46EC-AFEF-EF54C3FF5F6A}"/>
              </a:ext>
            </a:extLst>
          </p:cNvPr>
          <p:cNvSpPr txBox="1">
            <a:spLocks noChangeArrowheads="1"/>
          </p:cNvSpPr>
          <p:nvPr/>
        </p:nvSpPr>
        <p:spPr bwMode="auto">
          <a:xfrm>
            <a:off x="645827" y="2733222"/>
            <a:ext cx="3848100" cy="34163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1" hangingPunct="1">
              <a:spcBef>
                <a:spcPct val="50000"/>
              </a:spcBef>
              <a:defRPr/>
            </a:pPr>
            <a:r>
              <a:rPr lang="en-US" altLang="en-US" sz="2400" dirty="0">
                <a:solidFill>
                  <a:srgbClr val="006600"/>
                </a:solidFill>
                <a:latin typeface="Verdana" charset="0"/>
                <a:ea typeface="ＭＳ Ｐゴシック" charset="-128"/>
              </a:rPr>
              <a:t>In 2019, three former adidas employees were sent to prison for their role in schemes to pay high-profile high school basketball players to play at adidas-sponsored college basketball programs</a:t>
            </a:r>
          </a:p>
        </p:txBody>
      </p:sp>
      <p:pic>
        <p:nvPicPr>
          <p:cNvPr id="2" name="Picture 1">
            <a:extLst>
              <a:ext uri="{FF2B5EF4-FFF2-40B4-BE49-F238E27FC236}">
                <a16:creationId xmlns:a16="http://schemas.microsoft.com/office/drawing/2014/main" id="{C4AC6CAB-C1FE-034C-8B04-5899EAE7218C}"/>
              </a:ext>
            </a:extLst>
          </p:cNvPr>
          <p:cNvPicPr>
            <a:picLocks noChangeAspect="1"/>
          </p:cNvPicPr>
          <p:nvPr/>
        </p:nvPicPr>
        <p:blipFill rotWithShape="1">
          <a:blip r:embed="rId3"/>
          <a:srcRect b="9495"/>
          <a:stretch/>
        </p:blipFill>
        <p:spPr>
          <a:xfrm>
            <a:off x="4650074" y="2804071"/>
            <a:ext cx="3657600" cy="3462575"/>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Group 2">
            <a:extLst>
              <a:ext uri="{FF2B5EF4-FFF2-40B4-BE49-F238E27FC236}">
                <a16:creationId xmlns:a16="http://schemas.microsoft.com/office/drawing/2014/main" id="{46590EB1-83CD-497C-BC7F-2CF64F3D251A}"/>
              </a:ext>
            </a:extLst>
          </p:cNvPr>
          <p:cNvGrpSpPr>
            <a:grpSpLocks/>
          </p:cNvGrpSpPr>
          <p:nvPr/>
        </p:nvGrpSpPr>
        <p:grpSpPr bwMode="auto">
          <a:xfrm>
            <a:off x="0" y="0"/>
            <a:ext cx="9144000" cy="976313"/>
            <a:chOff x="0" y="0"/>
            <a:chExt cx="5760" cy="615"/>
          </a:xfrm>
        </p:grpSpPr>
        <p:sp>
          <p:nvSpPr>
            <p:cNvPr id="51208" name="Text Box 3">
              <a:extLst>
                <a:ext uri="{FF2B5EF4-FFF2-40B4-BE49-F238E27FC236}">
                  <a16:creationId xmlns:a16="http://schemas.microsoft.com/office/drawing/2014/main" id="{45281FA1-1572-40BE-AE67-BE4E2CF11E3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51209" name="Text Box 4">
              <a:extLst>
                <a:ext uri="{FF2B5EF4-FFF2-40B4-BE49-F238E27FC236}">
                  <a16:creationId xmlns:a16="http://schemas.microsoft.com/office/drawing/2014/main" id="{4018E6BF-222F-46C5-A981-234BBE53B14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51202" name="Line 5">
            <a:extLst>
              <a:ext uri="{FF2B5EF4-FFF2-40B4-BE49-F238E27FC236}">
                <a16:creationId xmlns:a16="http://schemas.microsoft.com/office/drawing/2014/main" id="{1F78305F-2AF1-415C-9EAC-348766E25839}"/>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3" name="Rectangle 6">
            <a:extLst>
              <a:ext uri="{FF2B5EF4-FFF2-40B4-BE49-F238E27FC236}">
                <a16:creationId xmlns:a16="http://schemas.microsoft.com/office/drawing/2014/main" id="{B3AAE87B-547E-4C9D-8C5A-153B656AE9D6}"/>
              </a:ext>
            </a:extLst>
          </p:cNvPr>
          <p:cNvSpPr>
            <a:spLocks noChangeArrowheads="1"/>
          </p:cNvSpPr>
          <p:nvPr/>
        </p:nvSpPr>
        <p:spPr bwMode="auto">
          <a:xfrm>
            <a:off x="0" y="1704975"/>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Unethical Behavior in College Sports</a:t>
            </a:r>
          </a:p>
        </p:txBody>
      </p:sp>
      <p:sp>
        <p:nvSpPr>
          <p:cNvPr id="51204" name="Rectangle 8">
            <a:extLst>
              <a:ext uri="{FF2B5EF4-FFF2-40B4-BE49-F238E27FC236}">
                <a16:creationId xmlns:a16="http://schemas.microsoft.com/office/drawing/2014/main" id="{5CCB3E76-3535-48A0-8102-927D6B3BD115}"/>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51205" name="Text Box 27">
            <a:extLst>
              <a:ext uri="{FF2B5EF4-FFF2-40B4-BE49-F238E27FC236}">
                <a16:creationId xmlns:a16="http://schemas.microsoft.com/office/drawing/2014/main" id="{0C82A714-CE54-4FE3-8B9F-90334B978FB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5785" name="Text Box 9">
            <a:extLst>
              <a:ext uri="{FF2B5EF4-FFF2-40B4-BE49-F238E27FC236}">
                <a16:creationId xmlns:a16="http://schemas.microsoft.com/office/drawing/2014/main" id="{639680C4-5D1D-47DE-8DAA-97D9E566E4D6}"/>
              </a:ext>
            </a:extLst>
          </p:cNvPr>
          <p:cNvSpPr txBox="1">
            <a:spLocks noChangeArrowheads="1"/>
          </p:cNvSpPr>
          <p:nvPr/>
        </p:nvSpPr>
        <p:spPr bwMode="auto">
          <a:xfrm>
            <a:off x="228600" y="2514600"/>
            <a:ext cx="4800600" cy="39703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spcBef>
                <a:spcPct val="50000"/>
              </a:spcBef>
              <a:defRPr/>
            </a:pPr>
            <a:r>
              <a:rPr lang="en-US" altLang="en-US" sz="2400" dirty="0">
                <a:solidFill>
                  <a:srgbClr val="0000FF"/>
                </a:solidFill>
                <a:latin typeface="Verdana" charset="0"/>
                <a:ea typeface="ＭＳ Ｐゴシック" charset="-128"/>
              </a:rPr>
              <a:t>The University of North Carolina went to court in 2017 to battle allegations of academic fraud than span nearly a decade</a:t>
            </a:r>
          </a:p>
          <a:p>
            <a:pPr eaLnBrk="1" hangingPunct="1">
              <a:spcBef>
                <a:spcPct val="50000"/>
              </a:spcBef>
              <a:defRPr/>
            </a:pPr>
            <a:r>
              <a:rPr lang="en-US" altLang="en-US" sz="2400" dirty="0">
                <a:solidFill>
                  <a:srgbClr val="0000FF"/>
                </a:solidFill>
                <a:latin typeface="Verdana" charset="0"/>
                <a:ea typeface="ＭＳ Ｐゴシック" charset="-128"/>
              </a:rPr>
              <a:t>The school is accused of keeping athletes eligible by enrolling them in classes that required little work and no attendance</a:t>
            </a:r>
          </a:p>
        </p:txBody>
      </p:sp>
      <p:pic>
        <p:nvPicPr>
          <p:cNvPr id="51207" name="Picture 1" descr="i.png">
            <a:extLst>
              <a:ext uri="{FF2B5EF4-FFF2-40B4-BE49-F238E27FC236}">
                <a16:creationId xmlns:a16="http://schemas.microsoft.com/office/drawing/2014/main" id="{8A1E95A1-DFE7-41CA-AA22-4DC34FC3079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2819400"/>
            <a:ext cx="32766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Group 2">
            <a:extLst>
              <a:ext uri="{FF2B5EF4-FFF2-40B4-BE49-F238E27FC236}">
                <a16:creationId xmlns:a16="http://schemas.microsoft.com/office/drawing/2014/main" id="{46590EB1-83CD-497C-BC7F-2CF64F3D251A}"/>
              </a:ext>
            </a:extLst>
          </p:cNvPr>
          <p:cNvGrpSpPr>
            <a:grpSpLocks/>
          </p:cNvGrpSpPr>
          <p:nvPr/>
        </p:nvGrpSpPr>
        <p:grpSpPr bwMode="auto">
          <a:xfrm>
            <a:off x="0" y="0"/>
            <a:ext cx="9144000" cy="976313"/>
            <a:chOff x="0" y="0"/>
            <a:chExt cx="5760" cy="615"/>
          </a:xfrm>
        </p:grpSpPr>
        <p:sp>
          <p:nvSpPr>
            <p:cNvPr id="51208" name="Text Box 3">
              <a:extLst>
                <a:ext uri="{FF2B5EF4-FFF2-40B4-BE49-F238E27FC236}">
                  <a16:creationId xmlns:a16="http://schemas.microsoft.com/office/drawing/2014/main" id="{45281FA1-1572-40BE-AE67-BE4E2CF11E3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51209" name="Text Box 4">
              <a:extLst>
                <a:ext uri="{FF2B5EF4-FFF2-40B4-BE49-F238E27FC236}">
                  <a16:creationId xmlns:a16="http://schemas.microsoft.com/office/drawing/2014/main" id="{4018E6BF-222F-46C5-A981-234BBE53B14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51202" name="Line 5">
            <a:extLst>
              <a:ext uri="{FF2B5EF4-FFF2-40B4-BE49-F238E27FC236}">
                <a16:creationId xmlns:a16="http://schemas.microsoft.com/office/drawing/2014/main" id="{1F78305F-2AF1-415C-9EAC-348766E25839}"/>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3" name="Rectangle 6">
            <a:extLst>
              <a:ext uri="{FF2B5EF4-FFF2-40B4-BE49-F238E27FC236}">
                <a16:creationId xmlns:a16="http://schemas.microsoft.com/office/drawing/2014/main" id="{B3AAE87B-547E-4C9D-8C5A-153B656AE9D6}"/>
              </a:ext>
            </a:extLst>
          </p:cNvPr>
          <p:cNvSpPr>
            <a:spLocks noChangeArrowheads="1"/>
          </p:cNvSpPr>
          <p:nvPr/>
        </p:nvSpPr>
        <p:spPr bwMode="auto">
          <a:xfrm>
            <a:off x="0" y="1704975"/>
            <a:ext cx="876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Unethical Behavior in College Sports</a:t>
            </a:r>
          </a:p>
        </p:txBody>
      </p:sp>
      <p:sp>
        <p:nvSpPr>
          <p:cNvPr id="51204" name="Rectangle 8">
            <a:extLst>
              <a:ext uri="{FF2B5EF4-FFF2-40B4-BE49-F238E27FC236}">
                <a16:creationId xmlns:a16="http://schemas.microsoft.com/office/drawing/2014/main" id="{5CCB3E76-3535-48A0-8102-927D6B3BD115}"/>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51205" name="Text Box 27">
            <a:extLst>
              <a:ext uri="{FF2B5EF4-FFF2-40B4-BE49-F238E27FC236}">
                <a16:creationId xmlns:a16="http://schemas.microsoft.com/office/drawing/2014/main" id="{0C82A714-CE54-4FE3-8B9F-90334B978FB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5785" name="Text Box 9">
            <a:extLst>
              <a:ext uri="{FF2B5EF4-FFF2-40B4-BE49-F238E27FC236}">
                <a16:creationId xmlns:a16="http://schemas.microsoft.com/office/drawing/2014/main" id="{639680C4-5D1D-47DE-8DAA-97D9E566E4D6}"/>
              </a:ext>
            </a:extLst>
          </p:cNvPr>
          <p:cNvSpPr txBox="1">
            <a:spLocks noChangeArrowheads="1"/>
          </p:cNvSpPr>
          <p:nvPr/>
        </p:nvSpPr>
        <p:spPr bwMode="auto">
          <a:xfrm>
            <a:off x="917575" y="2667000"/>
            <a:ext cx="7391400" cy="12003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eaLnBrk="1" hangingPunct="1">
              <a:spcBef>
                <a:spcPct val="50000"/>
              </a:spcBef>
              <a:defRPr/>
            </a:pPr>
            <a:r>
              <a:rPr lang="en-US" altLang="en-US" sz="2400" dirty="0">
                <a:solidFill>
                  <a:srgbClr val="006600"/>
                </a:solidFill>
                <a:latin typeface="Verdana" charset="0"/>
                <a:ea typeface="ＭＳ Ｐゴシック" charset="-128"/>
              </a:rPr>
              <a:t>Michigan State’s football program faced NCAA sanctions after reports of a sexual assault scandal rocked the University in early 2020 </a:t>
            </a:r>
          </a:p>
        </p:txBody>
      </p:sp>
      <p:pic>
        <p:nvPicPr>
          <p:cNvPr id="3074" name="Picture 2" descr="Michigan State Spartans Alternate Logo | Sports Logo History">
            <a:extLst>
              <a:ext uri="{FF2B5EF4-FFF2-40B4-BE49-F238E27FC236}">
                <a16:creationId xmlns:a16="http://schemas.microsoft.com/office/drawing/2014/main" id="{8CB928A6-413E-429A-BF71-680BB1446C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3775" y="4057739"/>
            <a:ext cx="2381250"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49365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5" name="Group 2">
            <a:extLst>
              <a:ext uri="{FF2B5EF4-FFF2-40B4-BE49-F238E27FC236}">
                <a16:creationId xmlns:a16="http://schemas.microsoft.com/office/drawing/2014/main" id="{BC950659-7B42-4829-BE93-60E123189FEF}"/>
              </a:ext>
            </a:extLst>
          </p:cNvPr>
          <p:cNvGrpSpPr>
            <a:grpSpLocks/>
          </p:cNvGrpSpPr>
          <p:nvPr/>
        </p:nvGrpSpPr>
        <p:grpSpPr bwMode="auto">
          <a:xfrm>
            <a:off x="0" y="0"/>
            <a:ext cx="9144000" cy="976313"/>
            <a:chOff x="0" y="0"/>
            <a:chExt cx="5760" cy="615"/>
          </a:xfrm>
        </p:grpSpPr>
        <p:sp>
          <p:nvSpPr>
            <p:cNvPr id="52231" name="Text Box 3">
              <a:extLst>
                <a:ext uri="{FF2B5EF4-FFF2-40B4-BE49-F238E27FC236}">
                  <a16:creationId xmlns:a16="http://schemas.microsoft.com/office/drawing/2014/main" id="{8E2FD517-3D43-49E9-BD82-DB0827BE8F8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52232" name="Text Box 4">
              <a:extLst>
                <a:ext uri="{FF2B5EF4-FFF2-40B4-BE49-F238E27FC236}">
                  <a16:creationId xmlns:a16="http://schemas.microsoft.com/office/drawing/2014/main" id="{26CCFBF4-F591-450F-9434-82E0B6740D1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52226" name="Line 5">
            <a:extLst>
              <a:ext uri="{FF2B5EF4-FFF2-40B4-BE49-F238E27FC236}">
                <a16:creationId xmlns:a16="http://schemas.microsoft.com/office/drawing/2014/main" id="{CCC06275-378D-4F2F-B028-DFC9C04A5E39}"/>
              </a:ext>
            </a:extLst>
          </p:cNvPr>
          <p:cNvSpPr>
            <a:spLocks noChangeShapeType="1"/>
          </p:cNvSpPr>
          <p:nvPr/>
        </p:nvSpPr>
        <p:spPr bwMode="auto">
          <a:xfrm>
            <a:off x="685800" y="25908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7" name="Rectangle 6">
            <a:extLst>
              <a:ext uri="{FF2B5EF4-FFF2-40B4-BE49-F238E27FC236}">
                <a16:creationId xmlns:a16="http://schemas.microsoft.com/office/drawing/2014/main" id="{6F5F0EDD-F4B9-4683-898D-CB42D6560017}"/>
              </a:ext>
            </a:extLst>
          </p:cNvPr>
          <p:cNvSpPr>
            <a:spLocks noChangeArrowheads="1"/>
          </p:cNvSpPr>
          <p:nvPr/>
        </p:nvSpPr>
        <p:spPr bwMode="auto">
          <a:xfrm>
            <a:off x="1066800" y="1752600"/>
            <a:ext cx="7086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rgbClr val="000099"/>
                </a:solidFill>
                <a:latin typeface="Verdana" panose="020B0604030504040204" pitchFamily="34" charset="0"/>
              </a:rPr>
              <a:t>Three approaches to media relations </a:t>
            </a:r>
          </a:p>
        </p:txBody>
      </p:sp>
      <p:sp>
        <p:nvSpPr>
          <p:cNvPr id="100359" name="Rectangle 7">
            <a:extLst>
              <a:ext uri="{FF2B5EF4-FFF2-40B4-BE49-F238E27FC236}">
                <a16:creationId xmlns:a16="http://schemas.microsoft.com/office/drawing/2014/main" id="{BD1E3972-7269-41A7-B1CB-36E08A4C9926}"/>
              </a:ext>
            </a:extLst>
          </p:cNvPr>
          <p:cNvSpPr>
            <a:spLocks noChangeArrowheads="1"/>
          </p:cNvSpPr>
          <p:nvPr/>
        </p:nvSpPr>
        <p:spPr bwMode="auto">
          <a:xfrm>
            <a:off x="3276600" y="3276600"/>
            <a:ext cx="3048000"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Reactive</a:t>
            </a:r>
          </a:p>
          <a:p>
            <a:pPr eaLnBrk="1" hangingPunct="1">
              <a:buFont typeface="Wingdings" panose="05000000000000000000" pitchFamily="2" charset="2"/>
              <a:buNone/>
            </a:pPr>
            <a:endParaRPr lang="en-US" altLang="en-US" sz="28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Proactive</a:t>
            </a:r>
          </a:p>
          <a:p>
            <a:pPr eaLnBrk="1" hangingPunct="1">
              <a:buFont typeface="Wingdings" panose="05000000000000000000" pitchFamily="2" charset="2"/>
              <a:buNone/>
            </a:pPr>
            <a:endParaRPr lang="en-US" altLang="en-US" sz="28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Interactive</a:t>
            </a:r>
            <a:endParaRPr lang="en-US" altLang="en-US">
              <a:solidFill>
                <a:srgbClr val="006600"/>
              </a:solidFill>
              <a:latin typeface="Verdana" panose="020B0604030504040204" pitchFamily="34" charset="0"/>
            </a:endParaRPr>
          </a:p>
        </p:txBody>
      </p:sp>
      <p:sp>
        <p:nvSpPr>
          <p:cNvPr id="52229" name="Rectangle 8">
            <a:extLst>
              <a:ext uri="{FF2B5EF4-FFF2-40B4-BE49-F238E27FC236}">
                <a16:creationId xmlns:a16="http://schemas.microsoft.com/office/drawing/2014/main" id="{81188310-2173-4FEA-A3C2-66D65F574F42}"/>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52230" name="Text Box 11">
            <a:extLst>
              <a:ext uri="{FF2B5EF4-FFF2-40B4-BE49-F238E27FC236}">
                <a16:creationId xmlns:a16="http://schemas.microsoft.com/office/drawing/2014/main" id="{30432571-CCF6-4F0C-87A6-456C355423E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00359">
                                            <p:txEl>
                                              <p:pRg st="0" end="0"/>
                                            </p:txEl>
                                          </p:spTgt>
                                        </p:tgtEl>
                                        <p:attrNameLst>
                                          <p:attrName>style.visibility</p:attrName>
                                        </p:attrNameLst>
                                      </p:cBhvr>
                                      <p:to>
                                        <p:strVal val="visible"/>
                                      </p:to>
                                    </p:set>
                                    <p:anim calcmode="lin" valueType="num">
                                      <p:cBhvr additive="base">
                                        <p:cTn id="7" dur="500" fill="hold"/>
                                        <p:tgtEl>
                                          <p:spTgt spid="10035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0359">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100359">
                                            <p:txEl>
                                              <p:pRg st="2" end="2"/>
                                            </p:txEl>
                                          </p:spTgt>
                                        </p:tgtEl>
                                        <p:attrNameLst>
                                          <p:attrName>style.visibility</p:attrName>
                                        </p:attrNameLst>
                                      </p:cBhvr>
                                      <p:to>
                                        <p:strVal val="visible"/>
                                      </p:to>
                                    </p:set>
                                    <p:anim calcmode="lin" valueType="num">
                                      <p:cBhvr additive="base">
                                        <p:cTn id="12" dur="500" fill="hold"/>
                                        <p:tgtEl>
                                          <p:spTgt spid="100359">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00359">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100359">
                                            <p:txEl>
                                              <p:pRg st="4" end="4"/>
                                            </p:txEl>
                                          </p:spTgt>
                                        </p:tgtEl>
                                        <p:attrNameLst>
                                          <p:attrName>style.visibility</p:attrName>
                                        </p:attrNameLst>
                                      </p:cBhvr>
                                      <p:to>
                                        <p:strVal val="visible"/>
                                      </p:to>
                                    </p:set>
                                    <p:anim calcmode="lin" valueType="num">
                                      <p:cBhvr additive="base">
                                        <p:cTn id="17" dur="500" fill="hold"/>
                                        <p:tgtEl>
                                          <p:spTgt spid="100359">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0035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2">
            <a:extLst>
              <a:ext uri="{FF2B5EF4-FFF2-40B4-BE49-F238E27FC236}">
                <a16:creationId xmlns:a16="http://schemas.microsoft.com/office/drawing/2014/main" id="{7FEF6D11-7307-42F4-8163-A2385A4C01AC}"/>
              </a:ext>
            </a:extLst>
          </p:cNvPr>
          <p:cNvGrpSpPr>
            <a:grpSpLocks/>
          </p:cNvGrpSpPr>
          <p:nvPr/>
        </p:nvGrpSpPr>
        <p:grpSpPr bwMode="auto">
          <a:xfrm>
            <a:off x="0" y="0"/>
            <a:ext cx="9144000" cy="976313"/>
            <a:chOff x="0" y="0"/>
            <a:chExt cx="5760" cy="615"/>
          </a:xfrm>
        </p:grpSpPr>
        <p:sp>
          <p:nvSpPr>
            <p:cNvPr id="53255" name="Text Box 3">
              <a:extLst>
                <a:ext uri="{FF2B5EF4-FFF2-40B4-BE49-F238E27FC236}">
                  <a16:creationId xmlns:a16="http://schemas.microsoft.com/office/drawing/2014/main" id="{9C5600FC-D638-4B13-91E5-C873F84DBDD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53256" name="Text Box 4">
              <a:extLst>
                <a:ext uri="{FF2B5EF4-FFF2-40B4-BE49-F238E27FC236}">
                  <a16:creationId xmlns:a16="http://schemas.microsoft.com/office/drawing/2014/main" id="{C3306AEF-1129-49BF-9AAB-7BDAEBDF494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101381" name="Rectangle 5">
            <a:extLst>
              <a:ext uri="{FF2B5EF4-FFF2-40B4-BE49-F238E27FC236}">
                <a16:creationId xmlns:a16="http://schemas.microsoft.com/office/drawing/2014/main" id="{1A580EBC-3DCB-444B-954B-F8121DF2DDF5}"/>
              </a:ext>
            </a:extLst>
          </p:cNvPr>
          <p:cNvSpPr>
            <a:spLocks noChangeArrowheads="1"/>
          </p:cNvSpPr>
          <p:nvPr/>
        </p:nvSpPr>
        <p:spPr bwMode="auto">
          <a:xfrm>
            <a:off x="152400" y="1828800"/>
            <a:ext cx="44196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a:latin typeface="Verdana" panose="020B0604030504040204" pitchFamily="34" charset="0"/>
            </a:endParaRPr>
          </a:p>
          <a:p>
            <a:pPr algn="ctr" eaLnBrk="1" hangingPunct="1"/>
            <a:r>
              <a:rPr lang="en-US" altLang="en-US" i="1">
                <a:solidFill>
                  <a:srgbClr val="CC0000"/>
                </a:solidFill>
                <a:latin typeface="Verdana" panose="020B0604030504040204" pitchFamily="34" charset="0"/>
              </a:rPr>
              <a:t>Could include:</a:t>
            </a:r>
          </a:p>
          <a:p>
            <a:pPr eaLnBrk="1" hangingPunct="1"/>
            <a:endParaRPr lang="en-US" altLang="en-US" i="1">
              <a:solidFill>
                <a:srgbClr val="0000CC"/>
              </a:solidFill>
              <a:latin typeface="Verdana" panose="020B0604030504040204" pitchFamily="34" charset="0"/>
            </a:endParaRPr>
          </a:p>
          <a:p>
            <a:pPr eaLnBrk="1" hangingPunct="1">
              <a:buFont typeface="Wingdings" panose="05000000000000000000" pitchFamily="2" charset="2"/>
              <a:buChar char="Ø"/>
            </a:pPr>
            <a:r>
              <a:rPr lang="en-US" altLang="en-US" i="1">
                <a:latin typeface="Verdana" panose="020B0604030504040204" pitchFamily="34" charset="0"/>
              </a:rPr>
              <a:t> Player interviews</a:t>
            </a:r>
          </a:p>
          <a:p>
            <a:pPr eaLnBrk="1" hangingPunct="1">
              <a:buFont typeface="Wingdings" panose="05000000000000000000" pitchFamily="2" charset="2"/>
              <a:buChar char="Ø"/>
            </a:pPr>
            <a:endParaRPr lang="en-US" altLang="en-US" i="1">
              <a:latin typeface="Verdana" panose="020B0604030504040204" pitchFamily="34" charset="0"/>
            </a:endParaRPr>
          </a:p>
          <a:p>
            <a:pPr eaLnBrk="1" hangingPunct="1">
              <a:buFont typeface="Wingdings" panose="05000000000000000000" pitchFamily="2" charset="2"/>
              <a:buChar char="Ø"/>
            </a:pPr>
            <a:r>
              <a:rPr lang="en-US" altLang="en-US" i="1">
                <a:latin typeface="Verdana" panose="020B0604030504040204" pitchFamily="34" charset="0"/>
              </a:rPr>
              <a:t> Appearances</a:t>
            </a:r>
          </a:p>
          <a:p>
            <a:pPr eaLnBrk="1" hangingPunct="1">
              <a:buFont typeface="Wingdings" panose="05000000000000000000" pitchFamily="2" charset="2"/>
              <a:buChar char="Ø"/>
            </a:pPr>
            <a:endParaRPr lang="en-US" altLang="en-US" i="1">
              <a:latin typeface="Verdana" panose="020B0604030504040204" pitchFamily="34" charset="0"/>
            </a:endParaRPr>
          </a:p>
          <a:p>
            <a:pPr eaLnBrk="1" hangingPunct="1">
              <a:buFont typeface="Wingdings" panose="05000000000000000000" pitchFamily="2" charset="2"/>
              <a:buChar char="Ø"/>
            </a:pPr>
            <a:r>
              <a:rPr lang="en-US" altLang="en-US" i="1">
                <a:latin typeface="Verdana" panose="020B0604030504040204" pitchFamily="34" charset="0"/>
              </a:rPr>
              <a:t> Biographies</a:t>
            </a:r>
          </a:p>
          <a:p>
            <a:pPr eaLnBrk="1" hangingPunct="1">
              <a:buFont typeface="Wingdings" panose="05000000000000000000" pitchFamily="2" charset="2"/>
              <a:buChar char="Ø"/>
            </a:pPr>
            <a:endParaRPr lang="en-US" altLang="en-US" i="1">
              <a:latin typeface="Verdana" panose="020B0604030504040204" pitchFamily="34" charset="0"/>
            </a:endParaRPr>
          </a:p>
          <a:p>
            <a:pPr eaLnBrk="1" hangingPunct="1">
              <a:buFont typeface="Wingdings" panose="05000000000000000000" pitchFamily="2" charset="2"/>
              <a:buChar char="Ø"/>
            </a:pPr>
            <a:r>
              <a:rPr lang="en-US" altLang="en-US" i="1">
                <a:latin typeface="Verdana" panose="020B0604030504040204" pitchFamily="34" charset="0"/>
              </a:rPr>
              <a:t> Athlete/Celebrity profiles  </a:t>
            </a:r>
          </a:p>
          <a:p>
            <a:pPr eaLnBrk="1" hangingPunct="1"/>
            <a:endParaRPr lang="en-US" altLang="en-US" i="1">
              <a:latin typeface="Verdana" panose="020B0604030504040204" pitchFamily="34" charset="0"/>
            </a:endParaRPr>
          </a:p>
        </p:txBody>
      </p:sp>
      <p:sp>
        <p:nvSpPr>
          <p:cNvPr id="53251" name="Rectangle 6">
            <a:extLst>
              <a:ext uri="{FF2B5EF4-FFF2-40B4-BE49-F238E27FC236}">
                <a16:creationId xmlns:a16="http://schemas.microsoft.com/office/drawing/2014/main" id="{14072354-C874-4D35-8B3E-E01649F9CB09}"/>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101383" name="Line 7">
            <a:extLst>
              <a:ext uri="{FF2B5EF4-FFF2-40B4-BE49-F238E27FC236}">
                <a16:creationId xmlns:a16="http://schemas.microsoft.com/office/drawing/2014/main" id="{419F829D-A37C-4232-B072-D68D3E9E8970}"/>
              </a:ext>
            </a:extLst>
          </p:cNvPr>
          <p:cNvSpPr>
            <a:spLocks noChangeShapeType="1"/>
          </p:cNvSpPr>
          <p:nvPr/>
        </p:nvSpPr>
        <p:spPr bwMode="auto">
          <a:xfrm>
            <a:off x="4724400" y="1752600"/>
            <a:ext cx="0" cy="43434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84" name="Rectangle 8">
            <a:extLst>
              <a:ext uri="{FF2B5EF4-FFF2-40B4-BE49-F238E27FC236}">
                <a16:creationId xmlns:a16="http://schemas.microsoft.com/office/drawing/2014/main" id="{E5F1E4A2-B6BF-4CD9-A271-217A8531E51F}"/>
              </a:ext>
            </a:extLst>
          </p:cNvPr>
          <p:cNvSpPr>
            <a:spLocks noChangeArrowheads="1"/>
          </p:cNvSpPr>
          <p:nvPr/>
        </p:nvSpPr>
        <p:spPr bwMode="auto">
          <a:xfrm>
            <a:off x="5105400" y="2667000"/>
            <a:ext cx="36576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Reactive Approach:</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Responds to informational and other inquiries from media sources and external </a:t>
            </a:r>
          </a:p>
        </p:txBody>
      </p:sp>
      <p:sp>
        <p:nvSpPr>
          <p:cNvPr id="53254" name="Text Box 9">
            <a:extLst>
              <a:ext uri="{FF2B5EF4-FFF2-40B4-BE49-F238E27FC236}">
                <a16:creationId xmlns:a16="http://schemas.microsoft.com/office/drawing/2014/main" id="{87FB17C3-9776-4487-92EA-80D08C5DA52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1384"/>
                                        </p:tgtEl>
                                        <p:attrNameLst>
                                          <p:attrName>style.visibility</p:attrName>
                                        </p:attrNameLst>
                                      </p:cBhvr>
                                      <p:to>
                                        <p:strVal val="visible"/>
                                      </p:to>
                                    </p:set>
                                    <p:anim calcmode="lin" valueType="num">
                                      <p:cBhvr additive="base">
                                        <p:cTn id="7" dur="500" fill="hold"/>
                                        <p:tgtEl>
                                          <p:spTgt spid="101384"/>
                                        </p:tgtEl>
                                        <p:attrNameLst>
                                          <p:attrName>ppt_x</p:attrName>
                                        </p:attrNameLst>
                                      </p:cBhvr>
                                      <p:tavLst>
                                        <p:tav tm="0">
                                          <p:val>
                                            <p:strVal val="1+#ppt_w/2"/>
                                          </p:val>
                                        </p:tav>
                                        <p:tav tm="100000">
                                          <p:val>
                                            <p:strVal val="#ppt_x"/>
                                          </p:val>
                                        </p:tav>
                                      </p:tavLst>
                                    </p:anim>
                                    <p:anim calcmode="lin" valueType="num">
                                      <p:cBhvr additive="base">
                                        <p:cTn id="8" dur="500" fill="hold"/>
                                        <p:tgtEl>
                                          <p:spTgt spid="101384"/>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01383"/>
                                        </p:tgtEl>
                                        <p:attrNameLst>
                                          <p:attrName>style.visibility</p:attrName>
                                        </p:attrNameLst>
                                      </p:cBhvr>
                                      <p:to>
                                        <p:strVal val="visible"/>
                                      </p:to>
                                    </p:set>
                                    <p:animEffect transition="in" filter="dissolve">
                                      <p:cBhvr>
                                        <p:cTn id="11" dur="500"/>
                                        <p:tgtEl>
                                          <p:spTgt spid="101383"/>
                                        </p:tgtEl>
                                      </p:cBhvr>
                                    </p:animEffect>
                                  </p:childTnLst>
                                </p:cTn>
                              </p:par>
                            </p:childTnLst>
                          </p:cTn>
                        </p:par>
                        <p:par>
                          <p:cTn id="12" fill="hold" nodeType="afterGroup">
                            <p:stCondLst>
                              <p:cond delay="500"/>
                            </p:stCondLst>
                            <p:childTnLst>
                              <p:par>
                                <p:cTn id="13" presetID="9" presetClass="entr" presetSubtype="0" fill="hold" nodeType="afterEffect">
                                  <p:stCondLst>
                                    <p:cond delay="0"/>
                                  </p:stCondLst>
                                  <p:childTnLst>
                                    <p:set>
                                      <p:cBhvr>
                                        <p:cTn id="14" dur="1" fill="hold">
                                          <p:stCondLst>
                                            <p:cond delay="0"/>
                                          </p:stCondLst>
                                        </p:cTn>
                                        <p:tgtEl>
                                          <p:spTgt spid="101381">
                                            <p:txEl>
                                              <p:pRg st="1" end="1"/>
                                            </p:txEl>
                                          </p:spTgt>
                                        </p:tgtEl>
                                        <p:attrNameLst>
                                          <p:attrName>style.visibility</p:attrName>
                                        </p:attrNameLst>
                                      </p:cBhvr>
                                      <p:to>
                                        <p:strVal val="visible"/>
                                      </p:to>
                                    </p:set>
                                    <p:animEffect transition="in" filter="dissolve">
                                      <p:cBhvr>
                                        <p:cTn id="15" dur="500"/>
                                        <p:tgtEl>
                                          <p:spTgt spid="101381">
                                            <p:txEl>
                                              <p:pRg st="1" end="1"/>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101381">
                                            <p:txEl>
                                              <p:pRg st="3" end="3"/>
                                            </p:txEl>
                                          </p:spTgt>
                                        </p:tgtEl>
                                        <p:attrNameLst>
                                          <p:attrName>style.visibility</p:attrName>
                                        </p:attrNameLst>
                                      </p:cBhvr>
                                      <p:to>
                                        <p:strVal val="visible"/>
                                      </p:to>
                                    </p:set>
                                    <p:animEffect transition="in" filter="dissolve">
                                      <p:cBhvr>
                                        <p:cTn id="18" dur="500"/>
                                        <p:tgtEl>
                                          <p:spTgt spid="101381">
                                            <p:txEl>
                                              <p:pRg st="3" end="3"/>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101381">
                                            <p:txEl>
                                              <p:pRg st="5" end="5"/>
                                            </p:txEl>
                                          </p:spTgt>
                                        </p:tgtEl>
                                        <p:attrNameLst>
                                          <p:attrName>style.visibility</p:attrName>
                                        </p:attrNameLst>
                                      </p:cBhvr>
                                      <p:to>
                                        <p:strVal val="visible"/>
                                      </p:to>
                                    </p:set>
                                    <p:animEffect transition="in" filter="dissolve">
                                      <p:cBhvr>
                                        <p:cTn id="21" dur="500"/>
                                        <p:tgtEl>
                                          <p:spTgt spid="101381">
                                            <p:txEl>
                                              <p:pRg st="5" end="5"/>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101381">
                                            <p:txEl>
                                              <p:pRg st="7" end="7"/>
                                            </p:txEl>
                                          </p:spTgt>
                                        </p:tgtEl>
                                        <p:attrNameLst>
                                          <p:attrName>style.visibility</p:attrName>
                                        </p:attrNameLst>
                                      </p:cBhvr>
                                      <p:to>
                                        <p:strVal val="visible"/>
                                      </p:to>
                                    </p:set>
                                    <p:animEffect transition="in" filter="dissolve">
                                      <p:cBhvr>
                                        <p:cTn id="24" dur="500"/>
                                        <p:tgtEl>
                                          <p:spTgt spid="101381">
                                            <p:txEl>
                                              <p:pRg st="7" end="7"/>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101381">
                                            <p:txEl>
                                              <p:pRg st="9" end="9"/>
                                            </p:txEl>
                                          </p:spTgt>
                                        </p:tgtEl>
                                        <p:attrNameLst>
                                          <p:attrName>style.visibility</p:attrName>
                                        </p:attrNameLst>
                                      </p:cBhvr>
                                      <p:to>
                                        <p:strVal val="visible"/>
                                      </p:to>
                                    </p:set>
                                    <p:animEffect transition="in" filter="dissolve">
                                      <p:cBhvr>
                                        <p:cTn id="27" dur="500"/>
                                        <p:tgtEl>
                                          <p:spTgt spid="10138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3" name="Group 2">
            <a:extLst>
              <a:ext uri="{FF2B5EF4-FFF2-40B4-BE49-F238E27FC236}">
                <a16:creationId xmlns:a16="http://schemas.microsoft.com/office/drawing/2014/main" id="{8AD4650B-D5CF-4DCE-AE52-CA2607CDB0E5}"/>
              </a:ext>
            </a:extLst>
          </p:cNvPr>
          <p:cNvGrpSpPr>
            <a:grpSpLocks/>
          </p:cNvGrpSpPr>
          <p:nvPr/>
        </p:nvGrpSpPr>
        <p:grpSpPr bwMode="auto">
          <a:xfrm>
            <a:off x="0" y="0"/>
            <a:ext cx="9144000" cy="976313"/>
            <a:chOff x="0" y="0"/>
            <a:chExt cx="5760" cy="615"/>
          </a:xfrm>
        </p:grpSpPr>
        <p:sp>
          <p:nvSpPr>
            <p:cNvPr id="54279" name="Text Box 3">
              <a:extLst>
                <a:ext uri="{FF2B5EF4-FFF2-40B4-BE49-F238E27FC236}">
                  <a16:creationId xmlns:a16="http://schemas.microsoft.com/office/drawing/2014/main" id="{B0F27330-9988-41F7-A5AC-7F423A8459F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54280" name="Text Box 4">
              <a:extLst>
                <a:ext uri="{FF2B5EF4-FFF2-40B4-BE49-F238E27FC236}">
                  <a16:creationId xmlns:a16="http://schemas.microsoft.com/office/drawing/2014/main" id="{6D2F6000-F6B2-4C27-8E46-0D4516A1311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102405" name="Rectangle 5">
            <a:extLst>
              <a:ext uri="{FF2B5EF4-FFF2-40B4-BE49-F238E27FC236}">
                <a16:creationId xmlns:a16="http://schemas.microsoft.com/office/drawing/2014/main" id="{547693DD-566A-40FD-B69A-BE2404FBE59E}"/>
              </a:ext>
            </a:extLst>
          </p:cNvPr>
          <p:cNvSpPr>
            <a:spLocks noChangeArrowheads="1"/>
          </p:cNvSpPr>
          <p:nvPr/>
        </p:nvSpPr>
        <p:spPr bwMode="auto">
          <a:xfrm>
            <a:off x="381000" y="2133600"/>
            <a:ext cx="40386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solidFill>
                  <a:srgbClr val="008000"/>
                </a:solidFill>
                <a:latin typeface="Verdana" panose="020B0604030504040204" pitchFamily="34" charset="0"/>
              </a:rPr>
              <a:t>Organizations take the initiative in providing information and creating publicity </a:t>
            </a:r>
          </a:p>
          <a:p>
            <a:pPr eaLnBrk="1" hangingPunct="1"/>
            <a:endParaRPr lang="en-US" altLang="en-US" i="1">
              <a:solidFill>
                <a:srgbClr val="008000"/>
              </a:solidFill>
              <a:latin typeface="Verdana" panose="020B0604030504040204" pitchFamily="34" charset="0"/>
            </a:endParaRPr>
          </a:p>
          <a:p>
            <a:pPr eaLnBrk="1" hangingPunct="1"/>
            <a:r>
              <a:rPr lang="en-US" altLang="en-US" i="1">
                <a:solidFill>
                  <a:srgbClr val="008000"/>
                </a:solidFill>
                <a:latin typeface="Verdana" panose="020B0604030504040204" pitchFamily="34" charset="0"/>
              </a:rPr>
              <a:t>Includes activities such as the distribution of press kits and press releases</a:t>
            </a:r>
          </a:p>
        </p:txBody>
      </p:sp>
      <p:sp>
        <p:nvSpPr>
          <p:cNvPr id="54275" name="Rectangle 6">
            <a:extLst>
              <a:ext uri="{FF2B5EF4-FFF2-40B4-BE49-F238E27FC236}">
                <a16:creationId xmlns:a16="http://schemas.microsoft.com/office/drawing/2014/main" id="{E24897A1-BDE4-4173-9ADB-3D968F1B6E4D}"/>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102407" name="Line 7">
            <a:extLst>
              <a:ext uri="{FF2B5EF4-FFF2-40B4-BE49-F238E27FC236}">
                <a16:creationId xmlns:a16="http://schemas.microsoft.com/office/drawing/2014/main" id="{030C3522-ABFA-4F78-A765-55B81B130098}"/>
              </a:ext>
            </a:extLst>
          </p:cNvPr>
          <p:cNvSpPr>
            <a:spLocks noChangeShapeType="1"/>
          </p:cNvSpPr>
          <p:nvPr/>
        </p:nvSpPr>
        <p:spPr bwMode="auto">
          <a:xfrm>
            <a:off x="4648200" y="1752600"/>
            <a:ext cx="0" cy="39624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408" name="Rectangle 8">
            <a:extLst>
              <a:ext uri="{FF2B5EF4-FFF2-40B4-BE49-F238E27FC236}">
                <a16:creationId xmlns:a16="http://schemas.microsoft.com/office/drawing/2014/main" id="{07DEE09D-D57F-443C-964F-281E9694B87C}"/>
              </a:ext>
            </a:extLst>
          </p:cNvPr>
          <p:cNvSpPr>
            <a:spLocks noChangeArrowheads="1"/>
          </p:cNvSpPr>
          <p:nvPr/>
        </p:nvSpPr>
        <p:spPr bwMode="auto">
          <a:xfrm>
            <a:off x="4953000" y="2743200"/>
            <a:ext cx="39624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Proactive Approach:</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The point of initiation is the organization rather than an external entity or media source</a:t>
            </a:r>
          </a:p>
        </p:txBody>
      </p:sp>
      <p:sp>
        <p:nvSpPr>
          <p:cNvPr id="54278" name="Text Box 9">
            <a:extLst>
              <a:ext uri="{FF2B5EF4-FFF2-40B4-BE49-F238E27FC236}">
                <a16:creationId xmlns:a16="http://schemas.microsoft.com/office/drawing/2014/main" id="{42583B31-F800-4752-8A6E-F0D3A7F46B5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2408"/>
                                        </p:tgtEl>
                                        <p:attrNameLst>
                                          <p:attrName>style.visibility</p:attrName>
                                        </p:attrNameLst>
                                      </p:cBhvr>
                                      <p:to>
                                        <p:strVal val="visible"/>
                                      </p:to>
                                    </p:set>
                                    <p:anim calcmode="lin" valueType="num">
                                      <p:cBhvr additive="base">
                                        <p:cTn id="7" dur="500" fill="hold"/>
                                        <p:tgtEl>
                                          <p:spTgt spid="102408"/>
                                        </p:tgtEl>
                                        <p:attrNameLst>
                                          <p:attrName>ppt_x</p:attrName>
                                        </p:attrNameLst>
                                      </p:cBhvr>
                                      <p:tavLst>
                                        <p:tav tm="0">
                                          <p:val>
                                            <p:strVal val="1+#ppt_w/2"/>
                                          </p:val>
                                        </p:tav>
                                        <p:tav tm="100000">
                                          <p:val>
                                            <p:strVal val="#ppt_x"/>
                                          </p:val>
                                        </p:tav>
                                      </p:tavLst>
                                    </p:anim>
                                    <p:anim calcmode="lin" valueType="num">
                                      <p:cBhvr additive="base">
                                        <p:cTn id="8" dur="500" fill="hold"/>
                                        <p:tgtEl>
                                          <p:spTgt spid="102408"/>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02407"/>
                                        </p:tgtEl>
                                        <p:attrNameLst>
                                          <p:attrName>style.visibility</p:attrName>
                                        </p:attrNameLst>
                                      </p:cBhvr>
                                      <p:to>
                                        <p:strVal val="visible"/>
                                      </p:to>
                                    </p:set>
                                    <p:animEffect transition="in" filter="dissolve">
                                      <p:cBhvr>
                                        <p:cTn id="11" dur="500"/>
                                        <p:tgtEl>
                                          <p:spTgt spid="102407"/>
                                        </p:tgtEl>
                                      </p:cBhvr>
                                    </p:animEffect>
                                  </p:childTnLst>
                                </p:cTn>
                              </p:par>
                            </p:childTnLst>
                          </p:cTn>
                        </p:par>
                        <p:par>
                          <p:cTn id="12" fill="hold" nodeType="afterGroup">
                            <p:stCondLst>
                              <p:cond delay="500"/>
                            </p:stCondLst>
                            <p:childTnLst>
                              <p:par>
                                <p:cTn id="13" presetID="2" presetClass="entr" presetSubtype="8" fill="hold" nodeType="afterEffect">
                                  <p:stCondLst>
                                    <p:cond delay="0"/>
                                  </p:stCondLst>
                                  <p:childTnLst>
                                    <p:set>
                                      <p:cBhvr>
                                        <p:cTn id="14" dur="1" fill="hold">
                                          <p:stCondLst>
                                            <p:cond delay="0"/>
                                          </p:stCondLst>
                                        </p:cTn>
                                        <p:tgtEl>
                                          <p:spTgt spid="102405">
                                            <p:txEl>
                                              <p:pRg st="0" end="0"/>
                                            </p:txEl>
                                          </p:spTgt>
                                        </p:tgtEl>
                                        <p:attrNameLst>
                                          <p:attrName>style.visibility</p:attrName>
                                        </p:attrNameLst>
                                      </p:cBhvr>
                                      <p:to>
                                        <p:strVal val="visible"/>
                                      </p:to>
                                    </p:set>
                                    <p:anim calcmode="lin" valueType="num">
                                      <p:cBhvr additive="base">
                                        <p:cTn id="15" dur="500" fill="hold"/>
                                        <p:tgtEl>
                                          <p:spTgt spid="102405">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02405">
                                            <p:txEl>
                                              <p:pRg st="0" end="0"/>
                                            </p:txEl>
                                          </p:spTgt>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2" presetClass="entr" presetSubtype="8" fill="hold" nodeType="afterEffect">
                                  <p:stCondLst>
                                    <p:cond delay="0"/>
                                  </p:stCondLst>
                                  <p:childTnLst>
                                    <p:set>
                                      <p:cBhvr>
                                        <p:cTn id="19" dur="1" fill="hold">
                                          <p:stCondLst>
                                            <p:cond delay="0"/>
                                          </p:stCondLst>
                                        </p:cTn>
                                        <p:tgtEl>
                                          <p:spTgt spid="102405">
                                            <p:txEl>
                                              <p:pRg st="2" end="2"/>
                                            </p:txEl>
                                          </p:spTgt>
                                        </p:tgtEl>
                                        <p:attrNameLst>
                                          <p:attrName>style.visibility</p:attrName>
                                        </p:attrNameLst>
                                      </p:cBhvr>
                                      <p:to>
                                        <p:strVal val="visible"/>
                                      </p:to>
                                    </p:set>
                                    <p:anim calcmode="lin" valueType="num">
                                      <p:cBhvr additive="base">
                                        <p:cTn id="20" dur="500" fill="hold"/>
                                        <p:tgtEl>
                                          <p:spTgt spid="102405">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10240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7" name="Group 2">
            <a:extLst>
              <a:ext uri="{FF2B5EF4-FFF2-40B4-BE49-F238E27FC236}">
                <a16:creationId xmlns:a16="http://schemas.microsoft.com/office/drawing/2014/main" id="{2221F051-DFB6-4147-9237-E56F9B5EF8AC}"/>
              </a:ext>
            </a:extLst>
          </p:cNvPr>
          <p:cNvGrpSpPr>
            <a:grpSpLocks/>
          </p:cNvGrpSpPr>
          <p:nvPr/>
        </p:nvGrpSpPr>
        <p:grpSpPr bwMode="auto">
          <a:xfrm>
            <a:off x="0" y="0"/>
            <a:ext cx="9144000" cy="976313"/>
            <a:chOff x="0" y="0"/>
            <a:chExt cx="5760" cy="615"/>
          </a:xfrm>
        </p:grpSpPr>
        <p:sp>
          <p:nvSpPr>
            <p:cNvPr id="55303" name="Text Box 3">
              <a:extLst>
                <a:ext uri="{FF2B5EF4-FFF2-40B4-BE49-F238E27FC236}">
                  <a16:creationId xmlns:a16="http://schemas.microsoft.com/office/drawing/2014/main" id="{7185B7C9-C30B-4292-B666-6DD27D85E0F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55304" name="Text Box 4">
              <a:extLst>
                <a:ext uri="{FF2B5EF4-FFF2-40B4-BE49-F238E27FC236}">
                  <a16:creationId xmlns:a16="http://schemas.microsoft.com/office/drawing/2014/main" id="{BB8B106D-0557-4DD2-93FF-E795449BB9B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103429" name="Rectangle 5">
            <a:extLst>
              <a:ext uri="{FF2B5EF4-FFF2-40B4-BE49-F238E27FC236}">
                <a16:creationId xmlns:a16="http://schemas.microsoft.com/office/drawing/2014/main" id="{6396047C-A739-47E2-8472-CF9C6DC68818}"/>
              </a:ext>
            </a:extLst>
          </p:cNvPr>
          <p:cNvSpPr>
            <a:spLocks noChangeArrowheads="1"/>
          </p:cNvSpPr>
          <p:nvPr/>
        </p:nvSpPr>
        <p:spPr bwMode="auto">
          <a:xfrm>
            <a:off x="381000" y="2590800"/>
            <a:ext cx="39624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a:solidFill>
                <a:srgbClr val="008000"/>
              </a:solidFill>
              <a:latin typeface="Verdana" panose="020B0604030504040204" pitchFamily="34" charset="0"/>
            </a:endParaRPr>
          </a:p>
          <a:p>
            <a:pPr eaLnBrk="1" hangingPunct="1"/>
            <a:r>
              <a:rPr lang="en-US" altLang="en-US" i="1">
                <a:solidFill>
                  <a:srgbClr val="008000"/>
                </a:solidFill>
                <a:latin typeface="Verdana" panose="020B0604030504040204" pitchFamily="34" charset="0"/>
              </a:rPr>
              <a:t>Organizations take many different approaches to the interactive approach to media relations</a:t>
            </a:r>
          </a:p>
          <a:p>
            <a:pPr eaLnBrk="1" hangingPunct="1"/>
            <a:endParaRPr lang="en-US" altLang="en-US" i="1">
              <a:solidFill>
                <a:srgbClr val="008000"/>
              </a:solidFill>
              <a:latin typeface="Verdana" panose="020B0604030504040204" pitchFamily="34" charset="0"/>
            </a:endParaRPr>
          </a:p>
        </p:txBody>
      </p:sp>
      <p:sp>
        <p:nvSpPr>
          <p:cNvPr id="55299" name="Rectangle 6">
            <a:extLst>
              <a:ext uri="{FF2B5EF4-FFF2-40B4-BE49-F238E27FC236}">
                <a16:creationId xmlns:a16="http://schemas.microsoft.com/office/drawing/2014/main" id="{B7F09774-4E41-4E0B-83BC-D63A6E0B9088}"/>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103431" name="Line 7">
            <a:extLst>
              <a:ext uri="{FF2B5EF4-FFF2-40B4-BE49-F238E27FC236}">
                <a16:creationId xmlns:a16="http://schemas.microsoft.com/office/drawing/2014/main" id="{5F68A885-EF07-4A31-B0C7-84D129DF2485}"/>
              </a:ext>
            </a:extLst>
          </p:cNvPr>
          <p:cNvSpPr>
            <a:spLocks noChangeShapeType="1"/>
          </p:cNvSpPr>
          <p:nvPr/>
        </p:nvSpPr>
        <p:spPr bwMode="auto">
          <a:xfrm>
            <a:off x="4572000" y="1752600"/>
            <a:ext cx="0" cy="41148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32" name="Rectangle 8">
            <a:extLst>
              <a:ext uri="{FF2B5EF4-FFF2-40B4-BE49-F238E27FC236}">
                <a16:creationId xmlns:a16="http://schemas.microsoft.com/office/drawing/2014/main" id="{08BB600F-C510-4799-932A-7AF3E5E18DE0}"/>
              </a:ext>
            </a:extLst>
          </p:cNvPr>
          <p:cNvSpPr>
            <a:spLocks noChangeArrowheads="1"/>
          </p:cNvSpPr>
          <p:nvPr/>
        </p:nvSpPr>
        <p:spPr bwMode="auto">
          <a:xfrm>
            <a:off x="4800600" y="2590800"/>
            <a:ext cx="40386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Interactive Approach:</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Refers to an organization’s effort to create and maintain a strong relationship with the media </a:t>
            </a:r>
          </a:p>
        </p:txBody>
      </p:sp>
      <p:sp>
        <p:nvSpPr>
          <p:cNvPr id="55302" name="Text Box 9">
            <a:extLst>
              <a:ext uri="{FF2B5EF4-FFF2-40B4-BE49-F238E27FC236}">
                <a16:creationId xmlns:a16="http://schemas.microsoft.com/office/drawing/2014/main" id="{40288696-34CA-4F4C-81DE-1C503F1E34F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3432"/>
                                        </p:tgtEl>
                                        <p:attrNameLst>
                                          <p:attrName>style.visibility</p:attrName>
                                        </p:attrNameLst>
                                      </p:cBhvr>
                                      <p:to>
                                        <p:strVal val="visible"/>
                                      </p:to>
                                    </p:set>
                                    <p:anim calcmode="lin" valueType="num">
                                      <p:cBhvr additive="base">
                                        <p:cTn id="7" dur="500" fill="hold"/>
                                        <p:tgtEl>
                                          <p:spTgt spid="103432"/>
                                        </p:tgtEl>
                                        <p:attrNameLst>
                                          <p:attrName>ppt_x</p:attrName>
                                        </p:attrNameLst>
                                      </p:cBhvr>
                                      <p:tavLst>
                                        <p:tav tm="0">
                                          <p:val>
                                            <p:strVal val="1+#ppt_w/2"/>
                                          </p:val>
                                        </p:tav>
                                        <p:tav tm="100000">
                                          <p:val>
                                            <p:strVal val="#ppt_x"/>
                                          </p:val>
                                        </p:tav>
                                      </p:tavLst>
                                    </p:anim>
                                    <p:anim calcmode="lin" valueType="num">
                                      <p:cBhvr additive="base">
                                        <p:cTn id="8" dur="500" fill="hold"/>
                                        <p:tgtEl>
                                          <p:spTgt spid="103432"/>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03431"/>
                                        </p:tgtEl>
                                        <p:attrNameLst>
                                          <p:attrName>style.visibility</p:attrName>
                                        </p:attrNameLst>
                                      </p:cBhvr>
                                      <p:to>
                                        <p:strVal val="visible"/>
                                      </p:to>
                                    </p:set>
                                    <p:animEffect transition="in" filter="dissolve">
                                      <p:cBhvr>
                                        <p:cTn id="11" dur="500"/>
                                        <p:tgtEl>
                                          <p:spTgt spid="103431"/>
                                        </p:tgtEl>
                                      </p:cBhvr>
                                    </p:animEffect>
                                  </p:childTnLst>
                                </p:cTn>
                              </p:par>
                            </p:childTnLst>
                          </p:cTn>
                        </p:par>
                        <p:par>
                          <p:cTn id="12" fill="hold" nodeType="afterGroup">
                            <p:stCondLst>
                              <p:cond delay="500"/>
                            </p:stCondLst>
                            <p:childTnLst>
                              <p:par>
                                <p:cTn id="13" presetID="2" presetClass="entr" presetSubtype="8" fill="hold" nodeType="afterEffect">
                                  <p:stCondLst>
                                    <p:cond delay="0"/>
                                  </p:stCondLst>
                                  <p:childTnLst>
                                    <p:set>
                                      <p:cBhvr>
                                        <p:cTn id="14" dur="1" fill="hold">
                                          <p:stCondLst>
                                            <p:cond delay="0"/>
                                          </p:stCondLst>
                                        </p:cTn>
                                        <p:tgtEl>
                                          <p:spTgt spid="103429">
                                            <p:txEl>
                                              <p:pRg st="1" end="1"/>
                                            </p:txEl>
                                          </p:spTgt>
                                        </p:tgtEl>
                                        <p:attrNameLst>
                                          <p:attrName>style.visibility</p:attrName>
                                        </p:attrNameLst>
                                      </p:cBhvr>
                                      <p:to>
                                        <p:strVal val="visible"/>
                                      </p:to>
                                    </p:set>
                                    <p:anim calcmode="lin" valueType="num">
                                      <p:cBhvr additive="base">
                                        <p:cTn id="15" dur="500" fill="hold"/>
                                        <p:tgtEl>
                                          <p:spTgt spid="103429">
                                            <p:txEl>
                                              <p:pRg st="1" end="1"/>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03429">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3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50" name="Line 6">
            <a:extLst>
              <a:ext uri="{FF2B5EF4-FFF2-40B4-BE49-F238E27FC236}">
                <a16:creationId xmlns:a16="http://schemas.microsoft.com/office/drawing/2014/main" id="{BE19AC14-8539-4E78-A311-415E56296D07}"/>
              </a:ext>
            </a:extLst>
          </p:cNvPr>
          <p:cNvSpPr>
            <a:spLocks noChangeShapeType="1"/>
          </p:cNvSpPr>
          <p:nvPr/>
        </p:nvSpPr>
        <p:spPr bwMode="auto">
          <a:xfrm>
            <a:off x="304800" y="5410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351" name="Rectangle 7">
            <a:extLst>
              <a:ext uri="{FF2B5EF4-FFF2-40B4-BE49-F238E27FC236}">
                <a16:creationId xmlns:a16="http://schemas.microsoft.com/office/drawing/2014/main" id="{6A90B848-65AC-4964-A7D2-BBD821458C91}"/>
              </a:ext>
            </a:extLst>
          </p:cNvPr>
          <p:cNvSpPr>
            <a:spLocks noChangeArrowheads="1"/>
          </p:cNvSpPr>
          <p:nvPr/>
        </p:nvSpPr>
        <p:spPr bwMode="auto">
          <a:xfrm>
            <a:off x="228600" y="2727325"/>
            <a:ext cx="8686800" cy="23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solidFill>
                  <a:srgbClr val="000099"/>
                </a:solidFill>
                <a:latin typeface="Verdana" panose="020B0604030504040204" pitchFamily="34" charset="0"/>
              </a:rPr>
              <a:t>Community Relations:</a:t>
            </a:r>
          </a:p>
          <a:p>
            <a:pPr eaLnBrk="1" hangingPunct="1"/>
            <a:endParaRPr lang="en-US" altLang="en-US" sz="2000">
              <a:solidFill>
                <a:srgbClr val="000099"/>
              </a:solidFill>
              <a:latin typeface="Verdana" panose="020B0604030504040204" pitchFamily="34" charset="0"/>
            </a:endParaRPr>
          </a:p>
          <a:p>
            <a:pPr eaLnBrk="1" hangingPunct="1"/>
            <a:r>
              <a:rPr lang="en-US" altLang="en-US" sz="3200">
                <a:latin typeface="Verdana" panose="020B0604030504040204" pitchFamily="34" charset="0"/>
              </a:rPr>
              <a:t>Focus on an individual or organization’s commitment to bettering their respective community</a:t>
            </a:r>
          </a:p>
        </p:txBody>
      </p:sp>
      <p:sp>
        <p:nvSpPr>
          <p:cNvPr id="185352" name="Line 8">
            <a:extLst>
              <a:ext uri="{FF2B5EF4-FFF2-40B4-BE49-F238E27FC236}">
                <a16:creationId xmlns:a16="http://schemas.microsoft.com/office/drawing/2014/main" id="{ECB8EC20-FB15-4BD3-8C10-D8C3585E69C4}"/>
              </a:ext>
            </a:extLst>
          </p:cNvPr>
          <p:cNvSpPr>
            <a:spLocks noChangeShapeType="1"/>
          </p:cNvSpPr>
          <p:nvPr/>
        </p:nvSpPr>
        <p:spPr bwMode="auto">
          <a:xfrm>
            <a:off x="228600" y="2438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353" name="Line 9">
            <a:extLst>
              <a:ext uri="{FF2B5EF4-FFF2-40B4-BE49-F238E27FC236}">
                <a16:creationId xmlns:a16="http://schemas.microsoft.com/office/drawing/2014/main" id="{E37DD3F9-B42F-4762-89DC-1604450FFA85}"/>
              </a:ext>
            </a:extLst>
          </p:cNvPr>
          <p:cNvSpPr>
            <a:spLocks noChangeShapeType="1"/>
          </p:cNvSpPr>
          <p:nvPr/>
        </p:nvSpPr>
        <p:spPr bwMode="auto">
          <a:xfrm>
            <a:off x="304800" y="5486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5354" name="Line 10">
            <a:extLst>
              <a:ext uri="{FF2B5EF4-FFF2-40B4-BE49-F238E27FC236}">
                <a16:creationId xmlns:a16="http://schemas.microsoft.com/office/drawing/2014/main" id="{DEFCD0C5-9BDC-4A0E-B576-1713108FC8D8}"/>
              </a:ext>
            </a:extLst>
          </p:cNvPr>
          <p:cNvSpPr>
            <a:spLocks noChangeShapeType="1"/>
          </p:cNvSpPr>
          <p:nvPr/>
        </p:nvSpPr>
        <p:spPr bwMode="auto">
          <a:xfrm>
            <a:off x="228600" y="2362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26" name="Text Box 11">
            <a:extLst>
              <a:ext uri="{FF2B5EF4-FFF2-40B4-BE49-F238E27FC236}">
                <a16:creationId xmlns:a16="http://schemas.microsoft.com/office/drawing/2014/main" id="{442DB311-5001-4BE1-A420-CE320647DC0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56327" name="Group 12">
            <a:extLst>
              <a:ext uri="{FF2B5EF4-FFF2-40B4-BE49-F238E27FC236}">
                <a16:creationId xmlns:a16="http://schemas.microsoft.com/office/drawing/2014/main" id="{D123FDE7-6457-4579-BBD9-197432C12B56}"/>
              </a:ext>
            </a:extLst>
          </p:cNvPr>
          <p:cNvGrpSpPr>
            <a:grpSpLocks/>
          </p:cNvGrpSpPr>
          <p:nvPr/>
        </p:nvGrpSpPr>
        <p:grpSpPr bwMode="auto">
          <a:xfrm>
            <a:off x="0" y="0"/>
            <a:ext cx="9144000" cy="976313"/>
            <a:chOff x="0" y="0"/>
            <a:chExt cx="5760" cy="615"/>
          </a:xfrm>
        </p:grpSpPr>
        <p:sp>
          <p:nvSpPr>
            <p:cNvPr id="56329" name="Text Box 13">
              <a:extLst>
                <a:ext uri="{FF2B5EF4-FFF2-40B4-BE49-F238E27FC236}">
                  <a16:creationId xmlns:a16="http://schemas.microsoft.com/office/drawing/2014/main" id="{491848A7-9378-474D-BF4B-EF0F9B9EFB3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56330" name="Text Box 14">
              <a:extLst>
                <a:ext uri="{FF2B5EF4-FFF2-40B4-BE49-F238E27FC236}">
                  <a16:creationId xmlns:a16="http://schemas.microsoft.com/office/drawing/2014/main" id="{89D6C681-ACD9-4A60-BFFF-D6D7A885ACC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56328" name="Rectangle 15">
            <a:extLst>
              <a:ext uri="{FF2B5EF4-FFF2-40B4-BE49-F238E27FC236}">
                <a16:creationId xmlns:a16="http://schemas.microsoft.com/office/drawing/2014/main" id="{DCAEEEB4-FFDF-4FE4-B627-452A0CE6B647}"/>
              </a:ext>
            </a:extLst>
          </p:cNvPr>
          <p:cNvSpPr>
            <a:spLocks noChangeArrowheads="1"/>
          </p:cNvSpPr>
          <p:nvPr/>
        </p:nvSpPr>
        <p:spPr bwMode="auto">
          <a:xfrm>
            <a:off x="2057400" y="914400"/>
            <a:ext cx="487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Community Relations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85354"/>
                                        </p:tgtEl>
                                        <p:attrNameLst>
                                          <p:attrName>style.visibility</p:attrName>
                                        </p:attrNameLst>
                                      </p:cBhvr>
                                      <p:to>
                                        <p:strVal val="visible"/>
                                      </p:to>
                                    </p:set>
                                    <p:animEffect transition="in" filter="dissolve">
                                      <p:cBhvr>
                                        <p:cTn id="7" dur="1000"/>
                                        <p:tgtEl>
                                          <p:spTgt spid="185354"/>
                                        </p:tgtEl>
                                      </p:cBhvr>
                                    </p:animEffect>
                                  </p:childTnLst>
                                </p:cTn>
                              </p:par>
                              <p:par>
                                <p:cTn id="8" presetID="9" presetClass="entr" presetSubtype="0" fill="hold" nodeType="withEffect">
                                  <p:stCondLst>
                                    <p:cond delay="0"/>
                                  </p:stCondLst>
                                  <p:childTnLst>
                                    <p:set>
                                      <p:cBhvr>
                                        <p:cTn id="9" dur="1" fill="hold">
                                          <p:stCondLst>
                                            <p:cond delay="0"/>
                                          </p:stCondLst>
                                        </p:cTn>
                                        <p:tgtEl>
                                          <p:spTgt spid="185352"/>
                                        </p:tgtEl>
                                        <p:attrNameLst>
                                          <p:attrName>style.visibility</p:attrName>
                                        </p:attrNameLst>
                                      </p:cBhvr>
                                      <p:to>
                                        <p:strVal val="visible"/>
                                      </p:to>
                                    </p:set>
                                    <p:animEffect transition="in" filter="dissolve">
                                      <p:cBhvr>
                                        <p:cTn id="10" dur="1000"/>
                                        <p:tgtEl>
                                          <p:spTgt spid="18535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85351"/>
                                        </p:tgtEl>
                                        <p:attrNameLst>
                                          <p:attrName>style.visibility</p:attrName>
                                        </p:attrNameLst>
                                      </p:cBhvr>
                                      <p:to>
                                        <p:strVal val="visible"/>
                                      </p:to>
                                    </p:set>
                                    <p:animEffect transition="in" filter="dissolve">
                                      <p:cBhvr>
                                        <p:cTn id="13" dur="1000"/>
                                        <p:tgtEl>
                                          <p:spTgt spid="185351"/>
                                        </p:tgtEl>
                                      </p:cBhvr>
                                    </p:animEffect>
                                  </p:childTnLst>
                                </p:cTn>
                              </p:par>
                              <p:par>
                                <p:cTn id="14" presetID="9" presetClass="entr" presetSubtype="0" fill="hold" nodeType="withEffect">
                                  <p:stCondLst>
                                    <p:cond delay="0"/>
                                  </p:stCondLst>
                                  <p:childTnLst>
                                    <p:set>
                                      <p:cBhvr>
                                        <p:cTn id="15" dur="1" fill="hold">
                                          <p:stCondLst>
                                            <p:cond delay="0"/>
                                          </p:stCondLst>
                                        </p:cTn>
                                        <p:tgtEl>
                                          <p:spTgt spid="185350"/>
                                        </p:tgtEl>
                                        <p:attrNameLst>
                                          <p:attrName>style.visibility</p:attrName>
                                        </p:attrNameLst>
                                      </p:cBhvr>
                                      <p:to>
                                        <p:strVal val="visible"/>
                                      </p:to>
                                    </p:set>
                                    <p:animEffect transition="in" filter="dissolve">
                                      <p:cBhvr>
                                        <p:cTn id="16" dur="1000"/>
                                        <p:tgtEl>
                                          <p:spTgt spid="185350"/>
                                        </p:tgtEl>
                                      </p:cBhvr>
                                    </p:animEffect>
                                  </p:childTnLst>
                                </p:cTn>
                              </p:par>
                              <p:par>
                                <p:cTn id="17" presetID="9" presetClass="entr" presetSubtype="0" fill="hold" nodeType="withEffect">
                                  <p:stCondLst>
                                    <p:cond delay="0"/>
                                  </p:stCondLst>
                                  <p:childTnLst>
                                    <p:set>
                                      <p:cBhvr>
                                        <p:cTn id="18" dur="1" fill="hold">
                                          <p:stCondLst>
                                            <p:cond delay="0"/>
                                          </p:stCondLst>
                                        </p:cTn>
                                        <p:tgtEl>
                                          <p:spTgt spid="185353"/>
                                        </p:tgtEl>
                                        <p:attrNameLst>
                                          <p:attrName>style.visibility</p:attrName>
                                        </p:attrNameLst>
                                      </p:cBhvr>
                                      <p:to>
                                        <p:strVal val="visible"/>
                                      </p:to>
                                    </p:set>
                                    <p:animEffect transition="in" filter="dissolve">
                                      <p:cBhvr>
                                        <p:cTn id="19" dur="1000"/>
                                        <p:tgtEl>
                                          <p:spTgt spid="185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2">
            <a:extLst>
              <a:ext uri="{FF2B5EF4-FFF2-40B4-BE49-F238E27FC236}">
                <a16:creationId xmlns:a16="http://schemas.microsoft.com/office/drawing/2014/main" id="{4CBA1F5E-075D-4275-8F24-AF42E5382E94}"/>
              </a:ext>
            </a:extLst>
          </p:cNvPr>
          <p:cNvGrpSpPr>
            <a:grpSpLocks/>
          </p:cNvGrpSpPr>
          <p:nvPr/>
        </p:nvGrpSpPr>
        <p:grpSpPr bwMode="auto">
          <a:xfrm>
            <a:off x="0" y="0"/>
            <a:ext cx="9144000" cy="976313"/>
            <a:chOff x="0" y="0"/>
            <a:chExt cx="5760" cy="615"/>
          </a:xfrm>
        </p:grpSpPr>
        <p:sp>
          <p:nvSpPr>
            <p:cNvPr id="8199" name="Text Box 3">
              <a:extLst>
                <a:ext uri="{FF2B5EF4-FFF2-40B4-BE49-F238E27FC236}">
                  <a16:creationId xmlns:a16="http://schemas.microsoft.com/office/drawing/2014/main" id="{337F75C2-E6EE-4E01-A316-781FA4062A7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8200" name="Text Box 4">
              <a:extLst>
                <a:ext uri="{FF2B5EF4-FFF2-40B4-BE49-F238E27FC236}">
                  <a16:creationId xmlns:a16="http://schemas.microsoft.com/office/drawing/2014/main" id="{8674DBDF-A463-417B-9A10-B194E657C58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8194" name="Line 6">
            <a:extLst>
              <a:ext uri="{FF2B5EF4-FFF2-40B4-BE49-F238E27FC236}">
                <a16:creationId xmlns:a16="http://schemas.microsoft.com/office/drawing/2014/main" id="{8322D48F-2A32-45A6-9417-5B9F51EF6BB6}"/>
              </a:ext>
            </a:extLst>
          </p:cNvPr>
          <p:cNvSpPr>
            <a:spLocks noChangeShapeType="1"/>
          </p:cNvSpPr>
          <p:nvPr/>
        </p:nvSpPr>
        <p:spPr bwMode="auto">
          <a:xfrm>
            <a:off x="304800" y="16002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5" name="Rectangle 9">
            <a:extLst>
              <a:ext uri="{FF2B5EF4-FFF2-40B4-BE49-F238E27FC236}">
                <a16:creationId xmlns:a16="http://schemas.microsoft.com/office/drawing/2014/main" id="{A296F6B6-EDF2-4FE3-86AF-64F09BF0D867}"/>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Publicity</a:t>
            </a:r>
          </a:p>
        </p:txBody>
      </p:sp>
      <p:sp>
        <p:nvSpPr>
          <p:cNvPr id="8196" name="Text Box 10">
            <a:extLst>
              <a:ext uri="{FF2B5EF4-FFF2-40B4-BE49-F238E27FC236}">
                <a16:creationId xmlns:a16="http://schemas.microsoft.com/office/drawing/2014/main" id="{7D68E7A8-DECE-4503-92DC-BE125047F8D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9882" name="Text Box 10">
            <a:extLst>
              <a:ext uri="{FF2B5EF4-FFF2-40B4-BE49-F238E27FC236}">
                <a16:creationId xmlns:a16="http://schemas.microsoft.com/office/drawing/2014/main" id="{0BD584E9-54DC-4395-83FC-2336A63FF51E}"/>
              </a:ext>
            </a:extLst>
          </p:cNvPr>
          <p:cNvSpPr txBox="1">
            <a:spLocks noChangeArrowheads="1"/>
          </p:cNvSpPr>
          <p:nvPr/>
        </p:nvSpPr>
        <p:spPr bwMode="auto">
          <a:xfrm>
            <a:off x="457200" y="1676400"/>
            <a:ext cx="8382000" cy="8302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342900" indent="-342900" eaLnBrk="0" hangingPunct="0">
              <a:defRPr>
                <a:solidFill>
                  <a:schemeClr val="tx1"/>
                </a:solidFill>
                <a:latin typeface="Arial" charset="0"/>
                <a:ea typeface="ＭＳ Ｐゴシック" charset="-128"/>
              </a:defRPr>
            </a:lvl1pPr>
            <a:lvl2pPr marL="800100" indent="-342900" eaLnBrk="0" hangingPunct="0">
              <a:defRPr>
                <a:solidFill>
                  <a:schemeClr val="tx1"/>
                </a:solidFill>
                <a:latin typeface="Arial" charset="0"/>
                <a:ea typeface="ＭＳ Ｐゴシック" charset="-128"/>
              </a:defRPr>
            </a:lvl2pPr>
            <a:lvl3pPr marL="1257300" indent="-342900" eaLnBrk="0" hangingPunct="0">
              <a:defRPr>
                <a:solidFill>
                  <a:schemeClr val="tx1"/>
                </a:solidFill>
                <a:latin typeface="Arial" charset="0"/>
                <a:ea typeface="ＭＳ Ｐゴシック" charset="-128"/>
              </a:defRPr>
            </a:lvl3pPr>
            <a:lvl4pPr marL="1714500" indent="-342900" eaLnBrk="0" hangingPunct="0">
              <a:defRPr>
                <a:solidFill>
                  <a:schemeClr val="tx1"/>
                </a:solidFill>
                <a:latin typeface="Arial" charset="0"/>
                <a:ea typeface="ＭＳ Ｐゴシック" charset="-128"/>
              </a:defRPr>
            </a:lvl4pPr>
            <a:lvl5pPr marL="2171700" indent="-342900" eaLnBrk="0" hangingPunct="0">
              <a:defRPr>
                <a:solidFill>
                  <a:schemeClr val="tx1"/>
                </a:solidFill>
                <a:latin typeface="Arial" charset="0"/>
                <a:ea typeface="ＭＳ Ｐゴシック" charset="-128"/>
              </a:defRPr>
            </a:lvl5pPr>
            <a:lvl6pPr marL="2628900" indent="-342900" eaLnBrk="0" fontAlgn="base" hangingPunct="0">
              <a:spcBef>
                <a:spcPct val="0"/>
              </a:spcBef>
              <a:spcAft>
                <a:spcPct val="0"/>
              </a:spcAft>
              <a:defRPr>
                <a:solidFill>
                  <a:schemeClr val="tx1"/>
                </a:solidFill>
                <a:latin typeface="Arial" charset="0"/>
                <a:ea typeface="ＭＳ Ｐゴシック" charset="-128"/>
              </a:defRPr>
            </a:lvl6pPr>
            <a:lvl7pPr marL="3086100" indent="-342900" eaLnBrk="0" fontAlgn="base" hangingPunct="0">
              <a:spcBef>
                <a:spcPct val="0"/>
              </a:spcBef>
              <a:spcAft>
                <a:spcPct val="0"/>
              </a:spcAft>
              <a:defRPr>
                <a:solidFill>
                  <a:schemeClr val="tx1"/>
                </a:solidFill>
                <a:latin typeface="Arial" charset="0"/>
                <a:ea typeface="ＭＳ Ｐゴシック" charset="-128"/>
              </a:defRPr>
            </a:lvl7pPr>
            <a:lvl8pPr marL="3543300" indent="-342900" eaLnBrk="0" fontAlgn="base" hangingPunct="0">
              <a:spcBef>
                <a:spcPct val="0"/>
              </a:spcBef>
              <a:spcAft>
                <a:spcPct val="0"/>
              </a:spcAft>
              <a:defRPr>
                <a:solidFill>
                  <a:schemeClr val="tx1"/>
                </a:solidFill>
                <a:latin typeface="Arial" charset="0"/>
                <a:ea typeface="ＭＳ Ｐゴシック" charset="-128"/>
              </a:defRPr>
            </a:lvl8pPr>
            <a:lvl9pPr marL="4000500" indent="-3429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spcBef>
                <a:spcPct val="50000"/>
              </a:spcBef>
              <a:defRPr/>
            </a:pPr>
            <a:r>
              <a:rPr lang="en-US" altLang="en-US" dirty="0">
                <a:solidFill>
                  <a:srgbClr val="0000FF"/>
                </a:solidFill>
              </a:rPr>
              <a:t>     </a:t>
            </a:r>
            <a:r>
              <a:rPr lang="en-US" altLang="en-US" sz="2400" dirty="0">
                <a:solidFill>
                  <a:srgbClr val="0000FF"/>
                </a:solidFill>
                <a:latin typeface="Verdana" charset="0"/>
              </a:rPr>
              <a:t>When musicians perform at award shows or other major events, they are generating publicity.</a:t>
            </a:r>
          </a:p>
        </p:txBody>
      </p:sp>
      <p:sp>
        <p:nvSpPr>
          <p:cNvPr id="79883" name="Text Box 11">
            <a:extLst>
              <a:ext uri="{FF2B5EF4-FFF2-40B4-BE49-F238E27FC236}">
                <a16:creationId xmlns:a16="http://schemas.microsoft.com/office/drawing/2014/main" id="{97DA7223-2B40-4B9F-8024-C9890DFF11D1}"/>
              </a:ext>
            </a:extLst>
          </p:cNvPr>
          <p:cNvSpPr txBox="1">
            <a:spLocks noChangeArrowheads="1"/>
          </p:cNvSpPr>
          <p:nvPr/>
        </p:nvSpPr>
        <p:spPr bwMode="auto">
          <a:xfrm>
            <a:off x="304800" y="2667000"/>
            <a:ext cx="8229600" cy="3477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342900" indent="-342900" algn="just" eaLnBrk="1" hangingPunct="1">
              <a:spcBef>
                <a:spcPct val="50000"/>
              </a:spcBef>
              <a:buFont typeface="Wingdings" pitchFamily="2" charset="2"/>
              <a:buChar char="Ø"/>
            </a:pPr>
            <a:r>
              <a:rPr lang="en-US" altLang="en-US" sz="2000" dirty="0">
                <a:latin typeface="Verdana" panose="020B0604030504040204" pitchFamily="34" charset="0"/>
              </a:rPr>
              <a:t>J. Lo and Shakira music sales and streaming statistics skyrocketed following their 2020 Super Bowl halftime performance </a:t>
            </a:r>
          </a:p>
          <a:p>
            <a:pPr marL="342900" indent="-342900" algn="just" eaLnBrk="1" hangingPunct="1">
              <a:spcBef>
                <a:spcPct val="50000"/>
              </a:spcBef>
              <a:buFont typeface="Wingdings" pitchFamily="2" charset="2"/>
              <a:buChar char="Ø"/>
            </a:pPr>
            <a:r>
              <a:rPr lang="en-US" altLang="en-US" sz="2000" dirty="0">
                <a:latin typeface="Verdana" panose="020B0604030504040204" pitchFamily="34" charset="0"/>
              </a:rPr>
              <a:t>Sales of the songs they performed during the halftime show saw a huge increase in sales of music downloads (Shakira’s “Whenever, Wherever” saw a jump of 1,264% in sales downloads while J. </a:t>
            </a:r>
            <a:r>
              <a:rPr lang="en-US" altLang="en-US" sz="2000" dirty="0" err="1">
                <a:latin typeface="Verdana" panose="020B0604030504040204" pitchFamily="34" charset="0"/>
              </a:rPr>
              <a:t>Lo’s</a:t>
            </a:r>
            <a:r>
              <a:rPr lang="en-US" altLang="en-US" sz="2000" dirty="0">
                <a:latin typeface="Verdana" panose="020B0604030504040204" pitchFamily="34" charset="0"/>
              </a:rPr>
              <a:t> “On the Floor” saw a 1,193% spike) </a:t>
            </a:r>
          </a:p>
          <a:p>
            <a:pPr marL="342900" indent="-342900" algn="just" eaLnBrk="1" hangingPunct="1">
              <a:spcBef>
                <a:spcPct val="50000"/>
              </a:spcBef>
              <a:buFont typeface="Wingdings" pitchFamily="2" charset="2"/>
              <a:buChar char="Ø"/>
            </a:pPr>
            <a:r>
              <a:rPr lang="en-US" altLang="en-US" sz="2000" dirty="0">
                <a:latin typeface="Verdana" panose="020B0604030504040204" pitchFamily="34" charset="0"/>
              </a:rPr>
              <a:t>Collectively, their entire catalogs (all of their music) experienced an 893 percent sales gain while on-demand streams (audio and video combined) jumped 193%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4" name="Text Box 6">
            <a:extLst>
              <a:ext uri="{FF2B5EF4-FFF2-40B4-BE49-F238E27FC236}">
                <a16:creationId xmlns:a16="http://schemas.microsoft.com/office/drawing/2014/main" id="{11A18C14-A09F-4D00-88A9-698D91334A92}"/>
              </a:ext>
            </a:extLst>
          </p:cNvPr>
          <p:cNvSpPr txBox="1">
            <a:spLocks noChangeArrowheads="1"/>
          </p:cNvSpPr>
          <p:nvPr/>
        </p:nvSpPr>
        <p:spPr bwMode="auto">
          <a:xfrm>
            <a:off x="228600" y="1066800"/>
            <a:ext cx="8686800" cy="1655763"/>
          </a:xfrm>
          <a:prstGeom prst="rect">
            <a:avLst/>
          </a:prstGeom>
          <a:gradFill rotWithShape="1">
            <a:gsLst>
              <a:gs pos="0">
                <a:srgbClr val="6666FF"/>
              </a:gs>
              <a:gs pos="50000">
                <a:schemeClr val="bg1"/>
              </a:gs>
              <a:gs pos="100000">
                <a:srgbClr val="6666FF"/>
              </a:gs>
            </a:gsLst>
            <a:lin ang="5400000" scaled="1"/>
          </a:gradFill>
          <a:ln w="9525">
            <a:solidFill>
              <a:srgbClr val="000099"/>
            </a:solidFill>
            <a:miter lim="800000"/>
            <a:headEnd/>
            <a:tailEnd/>
          </a:ln>
          <a:effec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buFont typeface="Wingdings" charset="0"/>
              <a:buNone/>
              <a:defRPr/>
            </a:pPr>
            <a:endParaRPr lang="en-US" sz="2400">
              <a:latin typeface="Verdana" charset="0"/>
            </a:endParaRPr>
          </a:p>
          <a:p>
            <a:pPr algn="ctr" eaLnBrk="1" hangingPunct="1">
              <a:spcBef>
                <a:spcPct val="50000"/>
              </a:spcBef>
              <a:buFont typeface="Wingdings" charset="0"/>
              <a:buNone/>
              <a:defRPr/>
            </a:pPr>
            <a:r>
              <a:rPr lang="en-US" sz="2400">
                <a:latin typeface="Verdana" charset="0"/>
              </a:rPr>
              <a:t> </a:t>
            </a:r>
            <a:r>
              <a:rPr lang="en-US" sz="2800">
                <a:latin typeface="Verdana" charset="0"/>
              </a:rPr>
              <a:t>Community Relations</a:t>
            </a:r>
          </a:p>
          <a:p>
            <a:pPr eaLnBrk="1" hangingPunct="1">
              <a:spcBef>
                <a:spcPct val="50000"/>
              </a:spcBef>
              <a:defRPr/>
            </a:pPr>
            <a:endParaRPr lang="en-US" sz="2400"/>
          </a:p>
        </p:txBody>
      </p:sp>
      <p:sp>
        <p:nvSpPr>
          <p:cNvPr id="186375" name="Line 7">
            <a:extLst>
              <a:ext uri="{FF2B5EF4-FFF2-40B4-BE49-F238E27FC236}">
                <a16:creationId xmlns:a16="http://schemas.microsoft.com/office/drawing/2014/main" id="{9F86E99E-8B33-4C0B-A59F-E82AEB6B32F8}"/>
              </a:ext>
            </a:extLst>
          </p:cNvPr>
          <p:cNvSpPr>
            <a:spLocks noChangeShapeType="1"/>
          </p:cNvSpPr>
          <p:nvPr/>
        </p:nvSpPr>
        <p:spPr bwMode="auto">
          <a:xfrm flipV="1">
            <a:off x="304800" y="5562600"/>
            <a:ext cx="8534400" cy="0"/>
          </a:xfrm>
          <a:prstGeom prst="line">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57347" name="Text Box 10">
            <a:extLst>
              <a:ext uri="{FF2B5EF4-FFF2-40B4-BE49-F238E27FC236}">
                <a16:creationId xmlns:a16="http://schemas.microsoft.com/office/drawing/2014/main" id="{9E478800-27FF-4E9C-980B-DC1CCF4719A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57348" name="Group 11">
            <a:extLst>
              <a:ext uri="{FF2B5EF4-FFF2-40B4-BE49-F238E27FC236}">
                <a16:creationId xmlns:a16="http://schemas.microsoft.com/office/drawing/2014/main" id="{98CD1251-EB95-4681-8425-3DEDCDD02CC4}"/>
              </a:ext>
            </a:extLst>
          </p:cNvPr>
          <p:cNvGrpSpPr>
            <a:grpSpLocks/>
          </p:cNvGrpSpPr>
          <p:nvPr/>
        </p:nvGrpSpPr>
        <p:grpSpPr bwMode="auto">
          <a:xfrm>
            <a:off x="0" y="0"/>
            <a:ext cx="9144000" cy="976313"/>
            <a:chOff x="0" y="0"/>
            <a:chExt cx="5760" cy="615"/>
          </a:xfrm>
        </p:grpSpPr>
        <p:sp>
          <p:nvSpPr>
            <p:cNvPr id="57350" name="Text Box 12">
              <a:extLst>
                <a:ext uri="{FF2B5EF4-FFF2-40B4-BE49-F238E27FC236}">
                  <a16:creationId xmlns:a16="http://schemas.microsoft.com/office/drawing/2014/main" id="{F751241E-E3F8-482C-B34E-C8EB8726772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57351" name="Text Box 13">
              <a:extLst>
                <a:ext uri="{FF2B5EF4-FFF2-40B4-BE49-F238E27FC236}">
                  <a16:creationId xmlns:a16="http://schemas.microsoft.com/office/drawing/2014/main" id="{7E32F310-F4DB-41E0-A877-AB36F3C3129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57349" name="Rectangle 14">
            <a:extLst>
              <a:ext uri="{FF2B5EF4-FFF2-40B4-BE49-F238E27FC236}">
                <a16:creationId xmlns:a16="http://schemas.microsoft.com/office/drawing/2014/main" id="{743A6707-CFC5-491D-87AD-1B8D1063C17B}"/>
              </a:ext>
            </a:extLst>
          </p:cNvPr>
          <p:cNvSpPr>
            <a:spLocks noChangeArrowheads="1"/>
          </p:cNvSpPr>
          <p:nvPr/>
        </p:nvSpPr>
        <p:spPr bwMode="auto">
          <a:xfrm>
            <a:off x="304800" y="3200400"/>
            <a:ext cx="85344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latin typeface="Verdana" panose="020B0604030504040204" pitchFamily="34" charset="0"/>
              </a:rPr>
              <a:t>The goal of a community relations effort is to assist in achieving an organization’s public relations objectives related to enhancing public understanding, gaining public approval and acceptance, ultimately leading to public support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186375"/>
                                        </p:tgtEl>
                                        <p:attrNameLst>
                                          <p:attrName>style.visibility</p:attrName>
                                        </p:attrNameLst>
                                      </p:cBhvr>
                                      <p:to>
                                        <p:strVal val="visible"/>
                                      </p:to>
                                    </p:set>
                                    <p:anim calcmode="lin" valueType="num">
                                      <p:cBhvr additive="base">
                                        <p:cTn id="7" dur="1000" fill="hold"/>
                                        <p:tgtEl>
                                          <p:spTgt spid="186375"/>
                                        </p:tgtEl>
                                        <p:attrNameLst>
                                          <p:attrName>ppt_x</p:attrName>
                                        </p:attrNameLst>
                                      </p:cBhvr>
                                      <p:tavLst>
                                        <p:tav tm="0">
                                          <p:val>
                                            <p:strVal val="0-#ppt_w/2"/>
                                          </p:val>
                                        </p:tav>
                                        <p:tav tm="100000">
                                          <p:val>
                                            <p:strVal val="#ppt_x"/>
                                          </p:val>
                                        </p:tav>
                                      </p:tavLst>
                                    </p:anim>
                                    <p:anim calcmode="lin" valueType="num">
                                      <p:cBhvr additive="base">
                                        <p:cTn id="8" dur="1000" fill="hold"/>
                                        <p:tgtEl>
                                          <p:spTgt spid="1863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69" name="Group 2">
            <a:extLst>
              <a:ext uri="{FF2B5EF4-FFF2-40B4-BE49-F238E27FC236}">
                <a16:creationId xmlns:a16="http://schemas.microsoft.com/office/drawing/2014/main" id="{A3D27991-E641-4E78-A0AC-9DA6CF1F8C35}"/>
              </a:ext>
            </a:extLst>
          </p:cNvPr>
          <p:cNvGrpSpPr>
            <a:grpSpLocks/>
          </p:cNvGrpSpPr>
          <p:nvPr/>
        </p:nvGrpSpPr>
        <p:grpSpPr bwMode="auto">
          <a:xfrm>
            <a:off x="0" y="0"/>
            <a:ext cx="9144000" cy="976313"/>
            <a:chOff x="0" y="0"/>
            <a:chExt cx="5760" cy="615"/>
          </a:xfrm>
        </p:grpSpPr>
        <p:sp>
          <p:nvSpPr>
            <p:cNvPr id="58375" name="Text Box 3">
              <a:extLst>
                <a:ext uri="{FF2B5EF4-FFF2-40B4-BE49-F238E27FC236}">
                  <a16:creationId xmlns:a16="http://schemas.microsoft.com/office/drawing/2014/main" id="{D5A39712-6847-4448-B621-B1F5D4D84BC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58376" name="Text Box 4">
              <a:extLst>
                <a:ext uri="{FF2B5EF4-FFF2-40B4-BE49-F238E27FC236}">
                  <a16:creationId xmlns:a16="http://schemas.microsoft.com/office/drawing/2014/main" id="{040E2244-DF7B-4F74-842B-60E96D53C80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58370" name="Line 5">
            <a:extLst>
              <a:ext uri="{FF2B5EF4-FFF2-40B4-BE49-F238E27FC236}">
                <a16:creationId xmlns:a16="http://schemas.microsoft.com/office/drawing/2014/main" id="{9E02B8D5-DADC-42F2-9B91-3D7DF2070C40}"/>
              </a:ext>
            </a:extLst>
          </p:cNvPr>
          <p:cNvSpPr>
            <a:spLocks noChangeShapeType="1"/>
          </p:cNvSpPr>
          <p:nvPr/>
        </p:nvSpPr>
        <p:spPr bwMode="auto">
          <a:xfrm>
            <a:off x="228600" y="25146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71" name="Rectangle 6">
            <a:extLst>
              <a:ext uri="{FF2B5EF4-FFF2-40B4-BE49-F238E27FC236}">
                <a16:creationId xmlns:a16="http://schemas.microsoft.com/office/drawing/2014/main" id="{B0EAFD7E-A1BD-4BFE-BC4A-58C004933507}"/>
              </a:ext>
            </a:extLst>
          </p:cNvPr>
          <p:cNvSpPr>
            <a:spLocks noChangeArrowheads="1"/>
          </p:cNvSpPr>
          <p:nvPr/>
        </p:nvSpPr>
        <p:spPr bwMode="auto">
          <a:xfrm>
            <a:off x="1524000" y="1752600"/>
            <a:ext cx="601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99"/>
                </a:solidFill>
                <a:latin typeface="Verdana" panose="020B0604030504040204" pitchFamily="34" charset="0"/>
              </a:rPr>
              <a:t>Typically implemented in four ways</a:t>
            </a:r>
          </a:p>
        </p:txBody>
      </p:sp>
      <p:sp>
        <p:nvSpPr>
          <p:cNvPr id="105479" name="Rectangle 7">
            <a:extLst>
              <a:ext uri="{FF2B5EF4-FFF2-40B4-BE49-F238E27FC236}">
                <a16:creationId xmlns:a16="http://schemas.microsoft.com/office/drawing/2014/main" id="{6E7EBD69-B008-4077-B497-111B28235898}"/>
              </a:ext>
            </a:extLst>
          </p:cNvPr>
          <p:cNvSpPr>
            <a:spLocks noChangeArrowheads="1"/>
          </p:cNvSpPr>
          <p:nvPr/>
        </p:nvSpPr>
        <p:spPr bwMode="auto">
          <a:xfrm>
            <a:off x="1066800" y="3124200"/>
            <a:ext cx="7391400"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Player / Celebrity Initiated</a:t>
            </a:r>
          </a:p>
          <a:p>
            <a:pPr eaLnBrk="1" hangingPunct="1">
              <a:buFont typeface="Wingdings" panose="05000000000000000000" pitchFamily="2" charset="2"/>
              <a:buNone/>
            </a:pPr>
            <a:endParaRPr lang="en-US" altLang="en-US" sz="28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Team / Organization Initiated</a:t>
            </a:r>
          </a:p>
          <a:p>
            <a:pPr eaLnBrk="1" hangingPunct="1">
              <a:buFont typeface="Wingdings" panose="05000000000000000000" pitchFamily="2" charset="2"/>
              <a:buNone/>
            </a:pPr>
            <a:endParaRPr lang="en-US" altLang="en-US" sz="28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League / Governing Body Initiated</a:t>
            </a:r>
          </a:p>
          <a:p>
            <a:pPr eaLnBrk="1" hangingPunct="1">
              <a:buFont typeface="Wingdings" panose="05000000000000000000" pitchFamily="2" charset="2"/>
              <a:buChar char="Ø"/>
            </a:pPr>
            <a:endParaRPr lang="en-US" altLang="en-US" sz="28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Community Initiated</a:t>
            </a:r>
          </a:p>
        </p:txBody>
      </p:sp>
      <p:sp>
        <p:nvSpPr>
          <p:cNvPr id="58373" name="Rectangle 9">
            <a:extLst>
              <a:ext uri="{FF2B5EF4-FFF2-40B4-BE49-F238E27FC236}">
                <a16:creationId xmlns:a16="http://schemas.microsoft.com/office/drawing/2014/main" id="{6D04B8CB-801D-4CDA-A7B7-E40F33CE1C0E}"/>
              </a:ext>
            </a:extLst>
          </p:cNvPr>
          <p:cNvSpPr>
            <a:spLocks noChangeArrowheads="1"/>
          </p:cNvSpPr>
          <p:nvPr/>
        </p:nvSpPr>
        <p:spPr bwMode="auto">
          <a:xfrm>
            <a:off x="2057400" y="914400"/>
            <a:ext cx="487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Community Relations</a:t>
            </a:r>
          </a:p>
        </p:txBody>
      </p:sp>
      <p:sp>
        <p:nvSpPr>
          <p:cNvPr id="58374" name="Text Box 10">
            <a:extLst>
              <a:ext uri="{FF2B5EF4-FFF2-40B4-BE49-F238E27FC236}">
                <a16:creationId xmlns:a16="http://schemas.microsoft.com/office/drawing/2014/main" id="{0B43E03D-351A-435C-BBFC-ABAC140E657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05479"/>
                                        </p:tgtEl>
                                        <p:attrNameLst>
                                          <p:attrName>style.visibility</p:attrName>
                                        </p:attrNameLst>
                                      </p:cBhvr>
                                      <p:to>
                                        <p:strVal val="visible"/>
                                      </p:to>
                                    </p:set>
                                    <p:animEffect transition="in" filter="wedge">
                                      <p:cBhvr>
                                        <p:cTn id="7" dur="2000"/>
                                        <p:tgtEl>
                                          <p:spTgt spid="1054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3" name="Group 2">
            <a:extLst>
              <a:ext uri="{FF2B5EF4-FFF2-40B4-BE49-F238E27FC236}">
                <a16:creationId xmlns:a16="http://schemas.microsoft.com/office/drawing/2014/main" id="{FC0B2FDF-C894-4E21-B5E4-9A2052F65CC4}"/>
              </a:ext>
            </a:extLst>
          </p:cNvPr>
          <p:cNvGrpSpPr>
            <a:grpSpLocks/>
          </p:cNvGrpSpPr>
          <p:nvPr/>
        </p:nvGrpSpPr>
        <p:grpSpPr bwMode="auto">
          <a:xfrm>
            <a:off x="0" y="0"/>
            <a:ext cx="9144000" cy="976313"/>
            <a:chOff x="0" y="0"/>
            <a:chExt cx="5760" cy="615"/>
          </a:xfrm>
        </p:grpSpPr>
        <p:sp>
          <p:nvSpPr>
            <p:cNvPr id="59398" name="Text Box 3">
              <a:extLst>
                <a:ext uri="{FF2B5EF4-FFF2-40B4-BE49-F238E27FC236}">
                  <a16:creationId xmlns:a16="http://schemas.microsoft.com/office/drawing/2014/main" id="{3C91BADD-FDE8-478D-824C-1A061BD4C06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59399" name="Text Box 4">
              <a:extLst>
                <a:ext uri="{FF2B5EF4-FFF2-40B4-BE49-F238E27FC236}">
                  <a16:creationId xmlns:a16="http://schemas.microsoft.com/office/drawing/2014/main" id="{EC89BAB9-4E43-4E4A-9DF5-73F4C4562C7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106513" name="Rectangle 17">
            <a:extLst>
              <a:ext uri="{FF2B5EF4-FFF2-40B4-BE49-F238E27FC236}">
                <a16:creationId xmlns:a16="http://schemas.microsoft.com/office/drawing/2014/main" id="{E22F527C-A963-4CD6-957D-EC7FE830F7C1}"/>
              </a:ext>
            </a:extLst>
          </p:cNvPr>
          <p:cNvSpPr>
            <a:spLocks noChangeArrowheads="1"/>
          </p:cNvSpPr>
          <p:nvPr/>
        </p:nvSpPr>
        <p:spPr bwMode="auto">
          <a:xfrm>
            <a:off x="304800" y="2219325"/>
            <a:ext cx="48768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The Michael J. Fox Foundation auctioned off a limited-edition collection of Nike shoes inspired by the actor's Back to the Future character last year. The high-profile auction </a:t>
            </a:r>
            <a:r>
              <a:rPr lang="en-US" altLang="en-US">
                <a:latin typeface="Verdana" panose="020B0604030504040204" pitchFamily="34" charset="0"/>
                <a:hlinkClick r:id="rId2"/>
              </a:rPr>
              <a:t>raised $9.4</a:t>
            </a:r>
            <a:r>
              <a:rPr lang="en-US" altLang="en-US" sz="1800"/>
              <a:t>  </a:t>
            </a:r>
            <a:r>
              <a:rPr lang="en-US" altLang="en-US">
                <a:latin typeface="Verdana" panose="020B0604030504040204" pitchFamily="34" charset="0"/>
              </a:rPr>
              <a:t>million for the foundation, the largest private funder of Parkinson's Disease research in the world.</a:t>
            </a:r>
          </a:p>
        </p:txBody>
      </p:sp>
      <p:sp>
        <p:nvSpPr>
          <p:cNvPr id="59395" name="Rectangle 19">
            <a:extLst>
              <a:ext uri="{FF2B5EF4-FFF2-40B4-BE49-F238E27FC236}">
                <a16:creationId xmlns:a16="http://schemas.microsoft.com/office/drawing/2014/main" id="{AB5D034D-48AB-40EC-871C-6FB93E455950}"/>
              </a:ext>
            </a:extLst>
          </p:cNvPr>
          <p:cNvSpPr>
            <a:spLocks noChangeArrowheads="1"/>
          </p:cNvSpPr>
          <p:nvPr/>
        </p:nvSpPr>
        <p:spPr bwMode="auto">
          <a:xfrm>
            <a:off x="990600" y="1143000"/>
            <a:ext cx="6781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b="1">
                <a:solidFill>
                  <a:srgbClr val="003366"/>
                </a:solidFill>
                <a:latin typeface="Verdana" panose="020B0604030504040204" pitchFamily="34" charset="0"/>
              </a:rPr>
              <a:t>The Michael J. Fox Foundation</a:t>
            </a:r>
            <a:endParaRPr lang="en-US" altLang="en-US">
              <a:latin typeface="Verdana" panose="020B0604030504040204" pitchFamily="34" charset="0"/>
            </a:endParaRPr>
          </a:p>
        </p:txBody>
      </p:sp>
      <p:sp>
        <p:nvSpPr>
          <p:cNvPr id="59396" name="Text Box 20">
            <a:extLst>
              <a:ext uri="{FF2B5EF4-FFF2-40B4-BE49-F238E27FC236}">
                <a16:creationId xmlns:a16="http://schemas.microsoft.com/office/drawing/2014/main" id="{1904B697-C084-4152-8C66-5DD018E9959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21513" name="Picture 9" descr="image">
            <a:extLst>
              <a:ext uri="{FF2B5EF4-FFF2-40B4-BE49-F238E27FC236}">
                <a16:creationId xmlns:a16="http://schemas.microsoft.com/office/drawing/2014/main" id="{3D7CEDA2-45AE-4DB0-AC8F-1DDF072A11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2895600"/>
            <a:ext cx="3429000" cy="246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6513"/>
                                        </p:tgtEl>
                                        <p:attrNameLst>
                                          <p:attrName>style.visibility</p:attrName>
                                        </p:attrNameLst>
                                      </p:cBhvr>
                                      <p:to>
                                        <p:strVal val="visible"/>
                                      </p:to>
                                    </p:set>
                                    <p:anim calcmode="lin" valueType="num">
                                      <p:cBhvr additive="base">
                                        <p:cTn id="7" dur="500" fill="hold"/>
                                        <p:tgtEl>
                                          <p:spTgt spid="106513"/>
                                        </p:tgtEl>
                                        <p:attrNameLst>
                                          <p:attrName>ppt_x</p:attrName>
                                        </p:attrNameLst>
                                      </p:cBhvr>
                                      <p:tavLst>
                                        <p:tav tm="0">
                                          <p:val>
                                            <p:strVal val="0-#ppt_w/2"/>
                                          </p:val>
                                        </p:tav>
                                        <p:tav tm="100000">
                                          <p:val>
                                            <p:strVal val="#ppt_x"/>
                                          </p:val>
                                        </p:tav>
                                      </p:tavLst>
                                    </p:anim>
                                    <p:anim calcmode="lin" valueType="num">
                                      <p:cBhvr additive="base">
                                        <p:cTn id="8" dur="500" fill="hold"/>
                                        <p:tgtEl>
                                          <p:spTgt spid="106513"/>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21513"/>
                                        </p:tgtEl>
                                        <p:attrNameLst>
                                          <p:attrName>style.visibility</p:attrName>
                                        </p:attrNameLst>
                                      </p:cBhvr>
                                      <p:to>
                                        <p:strVal val="visible"/>
                                      </p:to>
                                    </p:set>
                                    <p:animEffect transition="in" filter="dissolve">
                                      <p:cBhvr>
                                        <p:cTn id="11" dur="500"/>
                                        <p:tgtEl>
                                          <p:spTgt spid="215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7" name="Group 2">
            <a:extLst>
              <a:ext uri="{FF2B5EF4-FFF2-40B4-BE49-F238E27FC236}">
                <a16:creationId xmlns:a16="http://schemas.microsoft.com/office/drawing/2014/main" id="{7688D9EA-F12C-4778-8DE8-507992F2D336}"/>
              </a:ext>
            </a:extLst>
          </p:cNvPr>
          <p:cNvGrpSpPr>
            <a:grpSpLocks/>
          </p:cNvGrpSpPr>
          <p:nvPr/>
        </p:nvGrpSpPr>
        <p:grpSpPr bwMode="auto">
          <a:xfrm>
            <a:off x="0" y="0"/>
            <a:ext cx="9144000" cy="976313"/>
            <a:chOff x="0" y="0"/>
            <a:chExt cx="5760" cy="615"/>
          </a:xfrm>
        </p:grpSpPr>
        <p:sp>
          <p:nvSpPr>
            <p:cNvPr id="60422" name="Text Box 3">
              <a:extLst>
                <a:ext uri="{FF2B5EF4-FFF2-40B4-BE49-F238E27FC236}">
                  <a16:creationId xmlns:a16="http://schemas.microsoft.com/office/drawing/2014/main" id="{1FE4D5DF-7684-43EF-B53C-2D8186910BD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60423" name="Text Box 4">
              <a:extLst>
                <a:ext uri="{FF2B5EF4-FFF2-40B4-BE49-F238E27FC236}">
                  <a16:creationId xmlns:a16="http://schemas.microsoft.com/office/drawing/2014/main" id="{BF4B295D-68F5-458F-A064-3019651497E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60418" name="Text Box 7">
            <a:extLst>
              <a:ext uri="{FF2B5EF4-FFF2-40B4-BE49-F238E27FC236}">
                <a16:creationId xmlns:a16="http://schemas.microsoft.com/office/drawing/2014/main" id="{629416A9-BC0E-45BA-83C8-E18FA1DB55D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0419" name="Rectangle 9">
            <a:extLst>
              <a:ext uri="{FF2B5EF4-FFF2-40B4-BE49-F238E27FC236}">
                <a16:creationId xmlns:a16="http://schemas.microsoft.com/office/drawing/2014/main" id="{7FE9DCAF-31A1-4A7C-9D7D-A049C98C8E20}"/>
              </a:ext>
            </a:extLst>
          </p:cNvPr>
          <p:cNvSpPr>
            <a:spLocks noChangeArrowheads="1"/>
          </p:cNvSpPr>
          <p:nvPr/>
        </p:nvSpPr>
        <p:spPr bwMode="auto">
          <a:xfrm>
            <a:off x="2057400" y="914400"/>
            <a:ext cx="487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Community Relations</a:t>
            </a:r>
          </a:p>
        </p:txBody>
      </p:sp>
      <p:sp>
        <p:nvSpPr>
          <p:cNvPr id="88073" name="Text Box 9">
            <a:extLst>
              <a:ext uri="{FF2B5EF4-FFF2-40B4-BE49-F238E27FC236}">
                <a16:creationId xmlns:a16="http://schemas.microsoft.com/office/drawing/2014/main" id="{2A0E9333-2C31-4363-B040-69216630CD33}"/>
              </a:ext>
            </a:extLst>
          </p:cNvPr>
          <p:cNvSpPr txBox="1">
            <a:spLocks noChangeArrowheads="1"/>
          </p:cNvSpPr>
          <p:nvPr/>
        </p:nvSpPr>
        <p:spPr bwMode="auto">
          <a:xfrm>
            <a:off x="304800" y="1828800"/>
            <a:ext cx="8229600" cy="2771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371475" indent="-371475">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sz="1800"/>
              <a:t>     </a:t>
            </a:r>
            <a:r>
              <a:rPr lang="en-US" altLang="en-US" sz="2200">
                <a:latin typeface="Verdana" panose="020B0604030504040204" pitchFamily="34" charset="0"/>
              </a:rPr>
              <a:t>Thousands of athletes and celebrities, from Justin Timberlake and Cristiano Ronaldo (in his underwear), participated in one of the most successful viral fundraising campaigns we have ever seen in this summer’s Ice Bucket Challenge, a cause tied to generating awareness and raising funds for amyotrophic lateral sclerosis (ALS), commonly known as Lou Gehrig’s disease.</a:t>
            </a:r>
          </a:p>
        </p:txBody>
      </p:sp>
      <p:pic>
        <p:nvPicPr>
          <p:cNvPr id="60421" name="Picture 10" descr="ice">
            <a:extLst>
              <a:ext uri="{FF2B5EF4-FFF2-40B4-BE49-F238E27FC236}">
                <a16:creationId xmlns:a16="http://schemas.microsoft.com/office/drawing/2014/main" id="{EFBCE07F-1573-46CE-B6C9-942C0ABF8E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4495800"/>
            <a:ext cx="2438400"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1" name="Group 2">
            <a:extLst>
              <a:ext uri="{FF2B5EF4-FFF2-40B4-BE49-F238E27FC236}">
                <a16:creationId xmlns:a16="http://schemas.microsoft.com/office/drawing/2014/main" id="{D97BD546-2A9E-45D5-A182-C6C443B75475}"/>
              </a:ext>
            </a:extLst>
          </p:cNvPr>
          <p:cNvGrpSpPr>
            <a:grpSpLocks/>
          </p:cNvGrpSpPr>
          <p:nvPr/>
        </p:nvGrpSpPr>
        <p:grpSpPr bwMode="auto">
          <a:xfrm>
            <a:off x="0" y="0"/>
            <a:ext cx="9144000" cy="976313"/>
            <a:chOff x="0" y="0"/>
            <a:chExt cx="5760" cy="615"/>
          </a:xfrm>
        </p:grpSpPr>
        <p:sp>
          <p:nvSpPr>
            <p:cNvPr id="61447" name="Text Box 3">
              <a:extLst>
                <a:ext uri="{FF2B5EF4-FFF2-40B4-BE49-F238E27FC236}">
                  <a16:creationId xmlns:a16="http://schemas.microsoft.com/office/drawing/2014/main" id="{50A854B5-CEDE-4B67-984A-86F226FE7F7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61448" name="Text Box 4">
              <a:extLst>
                <a:ext uri="{FF2B5EF4-FFF2-40B4-BE49-F238E27FC236}">
                  <a16:creationId xmlns:a16="http://schemas.microsoft.com/office/drawing/2014/main" id="{B0160CD6-5FD5-43CD-B249-7EDDEAF7357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61442" name="Text Box 7">
            <a:extLst>
              <a:ext uri="{FF2B5EF4-FFF2-40B4-BE49-F238E27FC236}">
                <a16:creationId xmlns:a16="http://schemas.microsoft.com/office/drawing/2014/main" id="{B1D2E92A-6F89-4953-AB77-BCD2370D8D4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1443" name="Rectangle 9">
            <a:extLst>
              <a:ext uri="{FF2B5EF4-FFF2-40B4-BE49-F238E27FC236}">
                <a16:creationId xmlns:a16="http://schemas.microsoft.com/office/drawing/2014/main" id="{0460DEEF-1D93-46B6-9CE2-404DB3340E7B}"/>
              </a:ext>
            </a:extLst>
          </p:cNvPr>
          <p:cNvSpPr>
            <a:spLocks noChangeArrowheads="1"/>
          </p:cNvSpPr>
          <p:nvPr/>
        </p:nvSpPr>
        <p:spPr bwMode="auto">
          <a:xfrm>
            <a:off x="2057400" y="914400"/>
            <a:ext cx="487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Community Relations</a:t>
            </a:r>
          </a:p>
        </p:txBody>
      </p:sp>
      <p:pic>
        <p:nvPicPr>
          <p:cNvPr id="61444" name="Picture 8" descr="ice">
            <a:extLst>
              <a:ext uri="{FF2B5EF4-FFF2-40B4-BE49-F238E27FC236}">
                <a16:creationId xmlns:a16="http://schemas.microsoft.com/office/drawing/2014/main" id="{0955D1A4-AB59-4488-9BDD-BC694320CD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2133600"/>
            <a:ext cx="3048000" cy="227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7" name="Text Box 9">
            <a:extLst>
              <a:ext uri="{FF2B5EF4-FFF2-40B4-BE49-F238E27FC236}">
                <a16:creationId xmlns:a16="http://schemas.microsoft.com/office/drawing/2014/main" id="{957F7B52-A899-4141-BFA7-E18E20F13E80}"/>
              </a:ext>
            </a:extLst>
          </p:cNvPr>
          <p:cNvSpPr txBox="1">
            <a:spLocks noChangeArrowheads="1"/>
          </p:cNvSpPr>
          <p:nvPr/>
        </p:nvSpPr>
        <p:spPr bwMode="auto">
          <a:xfrm>
            <a:off x="228600" y="2057400"/>
            <a:ext cx="5105400" cy="22828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just" eaLnBrk="1" hangingPunct="1">
              <a:spcBef>
                <a:spcPct val="50000"/>
              </a:spcBef>
              <a:defRPr/>
            </a:pPr>
            <a:r>
              <a:rPr lang="en-US" altLang="en-US" sz="2400">
                <a:latin typeface="Verdana" charset="0"/>
                <a:ea typeface="ＭＳ Ｐゴシック" charset="-128"/>
              </a:rPr>
              <a:t>As a result, the ALS Association raised $220 million in donations (compared to $1.9 million the previous year), including 453,210 new donors to the Association.</a:t>
            </a:r>
          </a:p>
        </p:txBody>
      </p:sp>
      <p:pic>
        <p:nvPicPr>
          <p:cNvPr id="61446" name="Picture 10" descr="als">
            <a:extLst>
              <a:ext uri="{FF2B5EF4-FFF2-40B4-BE49-F238E27FC236}">
                <a16:creationId xmlns:a16="http://schemas.microsoft.com/office/drawing/2014/main" id="{5D91059B-FA78-49F1-B1F9-815445347E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4648200"/>
            <a:ext cx="3962400"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465" name="Group 2">
            <a:extLst>
              <a:ext uri="{FF2B5EF4-FFF2-40B4-BE49-F238E27FC236}">
                <a16:creationId xmlns:a16="http://schemas.microsoft.com/office/drawing/2014/main" id="{EEF31BF2-F094-42EF-9055-AA7C325D67B6}"/>
              </a:ext>
            </a:extLst>
          </p:cNvPr>
          <p:cNvGrpSpPr>
            <a:grpSpLocks/>
          </p:cNvGrpSpPr>
          <p:nvPr/>
        </p:nvGrpSpPr>
        <p:grpSpPr bwMode="auto">
          <a:xfrm>
            <a:off x="0" y="0"/>
            <a:ext cx="9144000" cy="976313"/>
            <a:chOff x="0" y="0"/>
            <a:chExt cx="5760" cy="615"/>
          </a:xfrm>
        </p:grpSpPr>
        <p:sp>
          <p:nvSpPr>
            <p:cNvPr id="62470" name="Text Box 3">
              <a:extLst>
                <a:ext uri="{FF2B5EF4-FFF2-40B4-BE49-F238E27FC236}">
                  <a16:creationId xmlns:a16="http://schemas.microsoft.com/office/drawing/2014/main" id="{07A42554-F877-457A-B727-4491E3CFA49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62471" name="Text Box 4">
              <a:extLst>
                <a:ext uri="{FF2B5EF4-FFF2-40B4-BE49-F238E27FC236}">
                  <a16:creationId xmlns:a16="http://schemas.microsoft.com/office/drawing/2014/main" id="{7C22E90F-39A3-4E6B-95DE-EBDECD4E86B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17093" name="Rectangle 5">
            <a:extLst>
              <a:ext uri="{FF2B5EF4-FFF2-40B4-BE49-F238E27FC236}">
                <a16:creationId xmlns:a16="http://schemas.microsoft.com/office/drawing/2014/main" id="{878532E9-8AB5-49AA-BA11-A90F8B692A8F}"/>
              </a:ext>
            </a:extLst>
          </p:cNvPr>
          <p:cNvSpPr>
            <a:spLocks noChangeArrowheads="1"/>
          </p:cNvSpPr>
          <p:nvPr/>
        </p:nvSpPr>
        <p:spPr bwMode="auto">
          <a:xfrm>
            <a:off x="457200" y="1770063"/>
            <a:ext cx="41148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solidFill>
                  <a:srgbClr val="FF6600"/>
                </a:solidFill>
                <a:latin typeface="Verdana" panose="020B0604030504040204" pitchFamily="34" charset="0"/>
              </a:rPr>
              <a:t>Beyoncé partnered with three charities (United Way Worldwide, Chime for Change and Global Citizen) on her 2016 Formation World Tour </a:t>
            </a:r>
          </a:p>
          <a:p>
            <a:pPr algn="just" eaLnBrk="1" hangingPunct="1"/>
            <a:endParaRPr lang="en-US" altLang="en-US">
              <a:solidFill>
                <a:srgbClr val="FF6600"/>
              </a:solidFill>
              <a:latin typeface="Verdana" panose="020B0604030504040204" pitchFamily="34" charset="0"/>
            </a:endParaRPr>
          </a:p>
          <a:p>
            <a:pPr algn="just" eaLnBrk="1" hangingPunct="1"/>
            <a:r>
              <a:rPr lang="en-US" altLang="en-US">
                <a:solidFill>
                  <a:srgbClr val="FF6600"/>
                </a:solidFill>
                <a:latin typeface="Verdana" panose="020B0604030504040204" pitchFamily="34" charset="0"/>
              </a:rPr>
              <a:t>A VIP ticket contest was offered for fans that made a donation to the United Way in support of the Flint Water Crisis</a:t>
            </a:r>
          </a:p>
        </p:txBody>
      </p:sp>
      <p:sp>
        <p:nvSpPr>
          <p:cNvPr id="62467" name="Text Box 7">
            <a:extLst>
              <a:ext uri="{FF2B5EF4-FFF2-40B4-BE49-F238E27FC236}">
                <a16:creationId xmlns:a16="http://schemas.microsoft.com/office/drawing/2014/main" id="{8A6811A7-1415-4B50-A29A-D7B8BC7A347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2468" name="Rectangle 9">
            <a:extLst>
              <a:ext uri="{FF2B5EF4-FFF2-40B4-BE49-F238E27FC236}">
                <a16:creationId xmlns:a16="http://schemas.microsoft.com/office/drawing/2014/main" id="{B79D0A35-147D-4DF1-8098-B1831E861C8D}"/>
              </a:ext>
            </a:extLst>
          </p:cNvPr>
          <p:cNvSpPr>
            <a:spLocks noChangeArrowheads="1"/>
          </p:cNvSpPr>
          <p:nvPr/>
        </p:nvSpPr>
        <p:spPr bwMode="auto">
          <a:xfrm>
            <a:off x="2057400" y="914400"/>
            <a:ext cx="487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Community Relations</a:t>
            </a:r>
          </a:p>
        </p:txBody>
      </p:sp>
      <p:pic>
        <p:nvPicPr>
          <p:cNvPr id="2" name="Picture 1">
            <a:extLst>
              <a:ext uri="{FF2B5EF4-FFF2-40B4-BE49-F238E27FC236}">
                <a16:creationId xmlns:a16="http://schemas.microsoft.com/office/drawing/2014/main" id="{89131D12-E1A0-4255-90E5-88EA9E3A600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59400" y="1700213"/>
            <a:ext cx="31496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7093"/>
                                        </p:tgtEl>
                                        <p:attrNameLst>
                                          <p:attrName>style.visibility</p:attrName>
                                        </p:attrNameLst>
                                      </p:cBhvr>
                                      <p:to>
                                        <p:strVal val="visible"/>
                                      </p:to>
                                    </p:set>
                                    <p:anim calcmode="lin" valueType="num">
                                      <p:cBhvr additive="base">
                                        <p:cTn id="7" dur="500" fill="hold"/>
                                        <p:tgtEl>
                                          <p:spTgt spid="217093"/>
                                        </p:tgtEl>
                                        <p:attrNameLst>
                                          <p:attrName>ppt_x</p:attrName>
                                        </p:attrNameLst>
                                      </p:cBhvr>
                                      <p:tavLst>
                                        <p:tav tm="0">
                                          <p:val>
                                            <p:strVal val="1+#ppt_w/2"/>
                                          </p:val>
                                        </p:tav>
                                        <p:tav tm="100000">
                                          <p:val>
                                            <p:strVal val="#ppt_x"/>
                                          </p:val>
                                        </p:tav>
                                      </p:tavLst>
                                    </p:anim>
                                    <p:anim calcmode="lin" valueType="num">
                                      <p:cBhvr additive="base">
                                        <p:cTn id="8" dur="500" fill="hold"/>
                                        <p:tgtEl>
                                          <p:spTgt spid="217093"/>
                                        </p:tgtEl>
                                        <p:attrNameLst>
                                          <p:attrName>ppt_y</p:attrName>
                                        </p:attrNameLst>
                                      </p:cBhvr>
                                      <p:tavLst>
                                        <p:tav tm="0">
                                          <p:val>
                                            <p:strVal val="#ppt_y"/>
                                          </p:val>
                                        </p:tav>
                                        <p:tav tm="100000">
                                          <p:val>
                                            <p:strVal val="#ppt_y"/>
                                          </p:val>
                                        </p:tav>
                                      </p:tavLst>
                                    </p:anim>
                                  </p:childTnLst>
                                </p:cTn>
                              </p:par>
                              <p:par>
                                <p:cTn id="9" presetID="5" presetClass="entr" presetSubtype="1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3"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465" name="Group 2">
            <a:extLst>
              <a:ext uri="{FF2B5EF4-FFF2-40B4-BE49-F238E27FC236}">
                <a16:creationId xmlns:a16="http://schemas.microsoft.com/office/drawing/2014/main" id="{EEF31BF2-F094-42EF-9055-AA7C325D67B6}"/>
              </a:ext>
            </a:extLst>
          </p:cNvPr>
          <p:cNvGrpSpPr>
            <a:grpSpLocks/>
          </p:cNvGrpSpPr>
          <p:nvPr/>
        </p:nvGrpSpPr>
        <p:grpSpPr bwMode="auto">
          <a:xfrm>
            <a:off x="0" y="0"/>
            <a:ext cx="9144000" cy="976313"/>
            <a:chOff x="0" y="0"/>
            <a:chExt cx="5760" cy="615"/>
          </a:xfrm>
        </p:grpSpPr>
        <p:sp>
          <p:nvSpPr>
            <p:cNvPr id="62470" name="Text Box 3">
              <a:extLst>
                <a:ext uri="{FF2B5EF4-FFF2-40B4-BE49-F238E27FC236}">
                  <a16:creationId xmlns:a16="http://schemas.microsoft.com/office/drawing/2014/main" id="{07A42554-F877-457A-B727-4491E3CFA49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62471" name="Text Box 4">
              <a:extLst>
                <a:ext uri="{FF2B5EF4-FFF2-40B4-BE49-F238E27FC236}">
                  <a16:creationId xmlns:a16="http://schemas.microsoft.com/office/drawing/2014/main" id="{7C22E90F-39A3-4E6B-95DE-EBDECD4E86B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17093" name="Rectangle 5">
            <a:extLst>
              <a:ext uri="{FF2B5EF4-FFF2-40B4-BE49-F238E27FC236}">
                <a16:creationId xmlns:a16="http://schemas.microsoft.com/office/drawing/2014/main" id="{878532E9-8AB5-49AA-BA11-A90F8B692A8F}"/>
              </a:ext>
            </a:extLst>
          </p:cNvPr>
          <p:cNvSpPr>
            <a:spLocks noChangeArrowheads="1"/>
          </p:cNvSpPr>
          <p:nvPr/>
        </p:nvSpPr>
        <p:spPr bwMode="auto">
          <a:xfrm>
            <a:off x="685800" y="1654442"/>
            <a:ext cx="77724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sz="2000" dirty="0">
                <a:solidFill>
                  <a:schemeClr val="accent6">
                    <a:lumMod val="75000"/>
                  </a:schemeClr>
                </a:solidFill>
                <a:latin typeface="Verdana" panose="020B0604030504040204" pitchFamily="34" charset="0"/>
              </a:rPr>
              <a:t>In 2020, Kevin Love became one of the first NBA players to lend financial support during the COVID-19 pandemic when he announced on Instagram that he would give $100,000 to event staff at Rocket Mortgage </a:t>
            </a:r>
            <a:r>
              <a:rPr lang="en-US" altLang="en-US" sz="2000" dirty="0" err="1">
                <a:solidFill>
                  <a:schemeClr val="accent6">
                    <a:lumMod val="75000"/>
                  </a:schemeClr>
                </a:solidFill>
                <a:latin typeface="Verdana" panose="020B0604030504040204" pitchFamily="34" charset="0"/>
              </a:rPr>
              <a:t>FieldHouse</a:t>
            </a:r>
            <a:r>
              <a:rPr lang="en-US" altLang="en-US" sz="2000" dirty="0">
                <a:solidFill>
                  <a:schemeClr val="accent6">
                    <a:lumMod val="75000"/>
                  </a:schemeClr>
                </a:solidFill>
                <a:latin typeface="Verdana" panose="020B0604030504040204" pitchFamily="34" charset="0"/>
              </a:rPr>
              <a:t> </a:t>
            </a:r>
          </a:p>
        </p:txBody>
      </p:sp>
      <p:sp>
        <p:nvSpPr>
          <p:cNvPr id="62467" name="Text Box 7">
            <a:extLst>
              <a:ext uri="{FF2B5EF4-FFF2-40B4-BE49-F238E27FC236}">
                <a16:creationId xmlns:a16="http://schemas.microsoft.com/office/drawing/2014/main" id="{8A6811A7-1415-4B50-A29A-D7B8BC7A347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2468" name="Rectangle 9">
            <a:extLst>
              <a:ext uri="{FF2B5EF4-FFF2-40B4-BE49-F238E27FC236}">
                <a16:creationId xmlns:a16="http://schemas.microsoft.com/office/drawing/2014/main" id="{B79D0A35-147D-4DF1-8098-B1831E861C8D}"/>
              </a:ext>
            </a:extLst>
          </p:cNvPr>
          <p:cNvSpPr>
            <a:spLocks noChangeArrowheads="1"/>
          </p:cNvSpPr>
          <p:nvPr/>
        </p:nvSpPr>
        <p:spPr bwMode="auto">
          <a:xfrm>
            <a:off x="2057400" y="914400"/>
            <a:ext cx="487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Community Relations</a:t>
            </a:r>
          </a:p>
        </p:txBody>
      </p:sp>
      <p:pic>
        <p:nvPicPr>
          <p:cNvPr id="9" name="Picture 8">
            <a:extLst>
              <a:ext uri="{FF2B5EF4-FFF2-40B4-BE49-F238E27FC236}">
                <a16:creationId xmlns:a16="http://schemas.microsoft.com/office/drawing/2014/main" id="{CDEAC101-FB91-4831-80C3-897BB91A9747}"/>
              </a:ext>
            </a:extLst>
          </p:cNvPr>
          <p:cNvPicPr/>
          <p:nvPr/>
        </p:nvPicPr>
        <p:blipFill>
          <a:blip r:embed="rId2"/>
          <a:stretch>
            <a:fillRect/>
          </a:stretch>
        </p:blipFill>
        <p:spPr>
          <a:xfrm>
            <a:off x="1600200" y="3352800"/>
            <a:ext cx="5943600" cy="3204210"/>
          </a:xfrm>
          <a:prstGeom prst="rect">
            <a:avLst/>
          </a:prstGeom>
        </p:spPr>
      </p:pic>
    </p:spTree>
    <p:extLst>
      <p:ext uri="{BB962C8B-B14F-4D97-AF65-F5344CB8AC3E}">
        <p14:creationId xmlns:p14="http://schemas.microsoft.com/office/powerpoint/2010/main" val="4243627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7093"/>
                                        </p:tgtEl>
                                        <p:attrNameLst>
                                          <p:attrName>style.visibility</p:attrName>
                                        </p:attrNameLst>
                                      </p:cBhvr>
                                      <p:to>
                                        <p:strVal val="visible"/>
                                      </p:to>
                                    </p:set>
                                    <p:anim calcmode="lin" valueType="num">
                                      <p:cBhvr additive="base">
                                        <p:cTn id="7" dur="500" fill="hold"/>
                                        <p:tgtEl>
                                          <p:spTgt spid="217093"/>
                                        </p:tgtEl>
                                        <p:attrNameLst>
                                          <p:attrName>ppt_x</p:attrName>
                                        </p:attrNameLst>
                                      </p:cBhvr>
                                      <p:tavLst>
                                        <p:tav tm="0">
                                          <p:val>
                                            <p:strVal val="1+#ppt_w/2"/>
                                          </p:val>
                                        </p:tav>
                                        <p:tav tm="100000">
                                          <p:val>
                                            <p:strVal val="#ppt_x"/>
                                          </p:val>
                                        </p:tav>
                                      </p:tavLst>
                                    </p:anim>
                                    <p:anim calcmode="lin" valueType="num">
                                      <p:cBhvr additive="base">
                                        <p:cTn id="8" dur="500" fill="hold"/>
                                        <p:tgtEl>
                                          <p:spTgt spid="2170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3"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89" name="Group 2">
            <a:extLst>
              <a:ext uri="{FF2B5EF4-FFF2-40B4-BE49-F238E27FC236}">
                <a16:creationId xmlns:a16="http://schemas.microsoft.com/office/drawing/2014/main" id="{10131AA8-B55B-43EB-8371-6C35AF0D11B2}"/>
              </a:ext>
            </a:extLst>
          </p:cNvPr>
          <p:cNvGrpSpPr>
            <a:grpSpLocks/>
          </p:cNvGrpSpPr>
          <p:nvPr/>
        </p:nvGrpSpPr>
        <p:grpSpPr bwMode="auto">
          <a:xfrm>
            <a:off x="0" y="0"/>
            <a:ext cx="9144000" cy="976313"/>
            <a:chOff x="0" y="0"/>
            <a:chExt cx="5760" cy="615"/>
          </a:xfrm>
        </p:grpSpPr>
        <p:sp>
          <p:nvSpPr>
            <p:cNvPr id="63493" name="Text Box 3">
              <a:extLst>
                <a:ext uri="{FF2B5EF4-FFF2-40B4-BE49-F238E27FC236}">
                  <a16:creationId xmlns:a16="http://schemas.microsoft.com/office/drawing/2014/main" id="{299F855C-29FA-48EB-B9E8-25775F2A464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63494" name="Text Box 4">
              <a:extLst>
                <a:ext uri="{FF2B5EF4-FFF2-40B4-BE49-F238E27FC236}">
                  <a16:creationId xmlns:a16="http://schemas.microsoft.com/office/drawing/2014/main" id="{6B880493-8FE2-4E0F-A2B3-58809ECA69E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17093" name="Rectangle 5">
            <a:extLst>
              <a:ext uri="{FF2B5EF4-FFF2-40B4-BE49-F238E27FC236}">
                <a16:creationId xmlns:a16="http://schemas.microsoft.com/office/drawing/2014/main" id="{BED5F610-5DB8-40B3-9667-F23C51239B5B}"/>
              </a:ext>
            </a:extLst>
          </p:cNvPr>
          <p:cNvSpPr>
            <a:spLocks noChangeArrowheads="1"/>
          </p:cNvSpPr>
          <p:nvPr/>
        </p:nvSpPr>
        <p:spPr bwMode="auto">
          <a:xfrm>
            <a:off x="334347" y="1614795"/>
            <a:ext cx="4343400"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solidFill>
                  <a:srgbClr val="262699"/>
                </a:solidFill>
                <a:latin typeface="Verdana" panose="020B0604030504040204" pitchFamily="34" charset="0"/>
              </a:rPr>
              <a:t>Sports teams and athletes are often quick to lend a helping hand when their communities suffer through natural disasters</a:t>
            </a:r>
          </a:p>
          <a:p>
            <a:pPr algn="ctr" eaLnBrk="1" hangingPunct="1"/>
            <a:endParaRPr lang="en-US" altLang="en-US" dirty="0">
              <a:solidFill>
                <a:srgbClr val="262699"/>
              </a:solidFill>
              <a:latin typeface="Verdana" panose="020B0604030504040204" pitchFamily="34" charset="0"/>
            </a:endParaRPr>
          </a:p>
          <a:p>
            <a:pPr algn="ctr" eaLnBrk="1" hangingPunct="1"/>
            <a:r>
              <a:rPr lang="en-US" altLang="en-US" dirty="0">
                <a:solidFill>
                  <a:srgbClr val="262699"/>
                </a:solidFill>
                <a:latin typeface="Verdana" panose="020B0604030504040204" pitchFamily="34" charset="0"/>
              </a:rPr>
              <a:t>Last year, the Carolina Panthers donated $1 million to the American Red Cross and $450,000 to provide relief for victims after Hurricane Florence devastated the region </a:t>
            </a:r>
          </a:p>
        </p:txBody>
      </p:sp>
      <p:sp>
        <p:nvSpPr>
          <p:cNvPr id="63491" name="Text Box 7">
            <a:extLst>
              <a:ext uri="{FF2B5EF4-FFF2-40B4-BE49-F238E27FC236}">
                <a16:creationId xmlns:a16="http://schemas.microsoft.com/office/drawing/2014/main" id="{C2FB5712-C858-4BAC-A9CD-473962D1703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3492" name="Rectangle 9">
            <a:extLst>
              <a:ext uri="{FF2B5EF4-FFF2-40B4-BE49-F238E27FC236}">
                <a16:creationId xmlns:a16="http://schemas.microsoft.com/office/drawing/2014/main" id="{A95924E7-1A28-4F32-A37E-45271A77E2DB}"/>
              </a:ext>
            </a:extLst>
          </p:cNvPr>
          <p:cNvSpPr>
            <a:spLocks noChangeArrowheads="1"/>
          </p:cNvSpPr>
          <p:nvPr/>
        </p:nvSpPr>
        <p:spPr bwMode="auto">
          <a:xfrm>
            <a:off x="2057400" y="914400"/>
            <a:ext cx="487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Community Relations</a:t>
            </a:r>
          </a:p>
        </p:txBody>
      </p:sp>
      <p:pic>
        <p:nvPicPr>
          <p:cNvPr id="2" name="Picture 1">
            <a:extLst>
              <a:ext uri="{FF2B5EF4-FFF2-40B4-BE49-F238E27FC236}">
                <a16:creationId xmlns:a16="http://schemas.microsoft.com/office/drawing/2014/main" id="{D0E7B337-53CB-2340-BE72-597F28F525CB}"/>
              </a:ext>
            </a:extLst>
          </p:cNvPr>
          <p:cNvPicPr>
            <a:picLocks noChangeAspect="1"/>
          </p:cNvPicPr>
          <p:nvPr/>
        </p:nvPicPr>
        <p:blipFill>
          <a:blip r:embed="rId2"/>
          <a:stretch>
            <a:fillRect/>
          </a:stretch>
        </p:blipFill>
        <p:spPr>
          <a:xfrm>
            <a:off x="5393266" y="4376770"/>
            <a:ext cx="3081867" cy="1733550"/>
          </a:xfrm>
          <a:prstGeom prst="rect">
            <a:avLst/>
          </a:prstGeom>
        </p:spPr>
      </p:pic>
      <p:pic>
        <p:nvPicPr>
          <p:cNvPr id="3" name="Picture 2">
            <a:extLst>
              <a:ext uri="{FF2B5EF4-FFF2-40B4-BE49-F238E27FC236}">
                <a16:creationId xmlns:a16="http://schemas.microsoft.com/office/drawing/2014/main" id="{46DA4B67-8FF2-CE48-BBF4-D813525B9D7B}"/>
              </a:ext>
            </a:extLst>
          </p:cNvPr>
          <p:cNvPicPr>
            <a:picLocks noChangeAspect="1"/>
          </p:cNvPicPr>
          <p:nvPr/>
        </p:nvPicPr>
        <p:blipFill>
          <a:blip r:embed="rId3"/>
          <a:stretch>
            <a:fillRect/>
          </a:stretch>
        </p:blipFill>
        <p:spPr>
          <a:xfrm>
            <a:off x="5029200" y="1603909"/>
            <a:ext cx="3505200" cy="2336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7093"/>
                                        </p:tgtEl>
                                        <p:attrNameLst>
                                          <p:attrName>style.visibility</p:attrName>
                                        </p:attrNameLst>
                                      </p:cBhvr>
                                      <p:to>
                                        <p:strVal val="visible"/>
                                      </p:to>
                                    </p:set>
                                    <p:anim calcmode="lin" valueType="num">
                                      <p:cBhvr additive="base">
                                        <p:cTn id="7" dur="500" fill="hold"/>
                                        <p:tgtEl>
                                          <p:spTgt spid="217093"/>
                                        </p:tgtEl>
                                        <p:attrNameLst>
                                          <p:attrName>ppt_x</p:attrName>
                                        </p:attrNameLst>
                                      </p:cBhvr>
                                      <p:tavLst>
                                        <p:tav tm="0">
                                          <p:val>
                                            <p:strVal val="1+#ppt_w/2"/>
                                          </p:val>
                                        </p:tav>
                                        <p:tav tm="100000">
                                          <p:val>
                                            <p:strVal val="#ppt_x"/>
                                          </p:val>
                                        </p:tav>
                                      </p:tavLst>
                                    </p:anim>
                                    <p:anim calcmode="lin" valueType="num">
                                      <p:cBhvr additive="base">
                                        <p:cTn id="8" dur="500" fill="hold"/>
                                        <p:tgtEl>
                                          <p:spTgt spid="2170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3"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513" name="Group 2">
            <a:extLst>
              <a:ext uri="{FF2B5EF4-FFF2-40B4-BE49-F238E27FC236}">
                <a16:creationId xmlns:a16="http://schemas.microsoft.com/office/drawing/2014/main" id="{7FABFB54-74AB-42F7-BC41-F3ACE3BB43ED}"/>
              </a:ext>
            </a:extLst>
          </p:cNvPr>
          <p:cNvGrpSpPr>
            <a:grpSpLocks/>
          </p:cNvGrpSpPr>
          <p:nvPr/>
        </p:nvGrpSpPr>
        <p:grpSpPr bwMode="auto">
          <a:xfrm>
            <a:off x="0" y="0"/>
            <a:ext cx="9144000" cy="976313"/>
            <a:chOff x="0" y="0"/>
            <a:chExt cx="5760" cy="615"/>
          </a:xfrm>
        </p:grpSpPr>
        <p:sp>
          <p:nvSpPr>
            <p:cNvPr id="64517" name="Text Box 3">
              <a:extLst>
                <a:ext uri="{FF2B5EF4-FFF2-40B4-BE49-F238E27FC236}">
                  <a16:creationId xmlns:a16="http://schemas.microsoft.com/office/drawing/2014/main" id="{44FDF911-93F2-427F-B1FA-6D7423C9628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64518" name="Text Box 4">
              <a:extLst>
                <a:ext uri="{FF2B5EF4-FFF2-40B4-BE49-F238E27FC236}">
                  <a16:creationId xmlns:a16="http://schemas.microsoft.com/office/drawing/2014/main" id="{83A8B6F4-051F-488C-AA9E-48F81E5B549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64514" name="Text Box 7">
            <a:extLst>
              <a:ext uri="{FF2B5EF4-FFF2-40B4-BE49-F238E27FC236}">
                <a16:creationId xmlns:a16="http://schemas.microsoft.com/office/drawing/2014/main" id="{52221019-2CA6-4A96-BC30-D46A0513A2B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4515" name="Rectangle 9">
            <a:extLst>
              <a:ext uri="{FF2B5EF4-FFF2-40B4-BE49-F238E27FC236}">
                <a16:creationId xmlns:a16="http://schemas.microsoft.com/office/drawing/2014/main" id="{BAD2A2F2-405C-4C11-9569-40B02640CF74}"/>
              </a:ext>
            </a:extLst>
          </p:cNvPr>
          <p:cNvSpPr>
            <a:spLocks noChangeArrowheads="1"/>
          </p:cNvSpPr>
          <p:nvPr/>
        </p:nvSpPr>
        <p:spPr bwMode="auto">
          <a:xfrm>
            <a:off x="2057400" y="914400"/>
            <a:ext cx="487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Community Relations</a:t>
            </a:r>
          </a:p>
        </p:txBody>
      </p:sp>
      <p:pic>
        <p:nvPicPr>
          <p:cNvPr id="9" name="Picture 8">
            <a:extLst>
              <a:ext uri="{FF2B5EF4-FFF2-40B4-BE49-F238E27FC236}">
                <a16:creationId xmlns:a16="http://schemas.microsoft.com/office/drawing/2014/main" id="{B06022A9-8100-4243-9335-F249595B4D2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0200" y="976313"/>
            <a:ext cx="8483600" cy="565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7" name="Group 2">
            <a:extLst>
              <a:ext uri="{FF2B5EF4-FFF2-40B4-BE49-F238E27FC236}">
                <a16:creationId xmlns:a16="http://schemas.microsoft.com/office/drawing/2014/main" id="{A37DD72F-CA93-4801-8E59-ECCA9941E5D7}"/>
              </a:ext>
            </a:extLst>
          </p:cNvPr>
          <p:cNvGrpSpPr>
            <a:grpSpLocks/>
          </p:cNvGrpSpPr>
          <p:nvPr/>
        </p:nvGrpSpPr>
        <p:grpSpPr bwMode="auto">
          <a:xfrm>
            <a:off x="0" y="0"/>
            <a:ext cx="9144000" cy="976313"/>
            <a:chOff x="0" y="0"/>
            <a:chExt cx="5760" cy="615"/>
          </a:xfrm>
        </p:grpSpPr>
        <p:sp>
          <p:nvSpPr>
            <p:cNvPr id="65541" name="Text Box 3">
              <a:extLst>
                <a:ext uri="{FF2B5EF4-FFF2-40B4-BE49-F238E27FC236}">
                  <a16:creationId xmlns:a16="http://schemas.microsoft.com/office/drawing/2014/main" id="{327FDDEA-4FE9-4F88-9A9E-0E124528F2C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65542" name="Text Box 4">
              <a:extLst>
                <a:ext uri="{FF2B5EF4-FFF2-40B4-BE49-F238E27FC236}">
                  <a16:creationId xmlns:a16="http://schemas.microsoft.com/office/drawing/2014/main" id="{616C50CD-7837-4C13-AEF9-F6028EABB13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17093" name="Rectangle 5">
            <a:extLst>
              <a:ext uri="{FF2B5EF4-FFF2-40B4-BE49-F238E27FC236}">
                <a16:creationId xmlns:a16="http://schemas.microsoft.com/office/drawing/2014/main" id="{B669E6D6-DD2A-4B23-A7B8-D061F71CDA17}"/>
              </a:ext>
            </a:extLst>
          </p:cNvPr>
          <p:cNvSpPr>
            <a:spLocks noChangeArrowheads="1"/>
          </p:cNvSpPr>
          <p:nvPr/>
        </p:nvSpPr>
        <p:spPr bwMode="auto">
          <a:xfrm>
            <a:off x="457200" y="1141413"/>
            <a:ext cx="82296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solidFill>
                  <a:srgbClr val="C00000"/>
                </a:solidFill>
                <a:latin typeface="Verdana" panose="020B0604030504040204" pitchFamily="34" charset="0"/>
              </a:rPr>
              <a:t>The Buffalo Bills teamed up with the United Way and launched the "Character Playbook" educational initiative, a digital course offered in middle schools that focuses on youth character development and building healthy relationships </a:t>
            </a:r>
          </a:p>
          <a:p>
            <a:pPr algn="ctr" eaLnBrk="1" hangingPunct="1"/>
            <a:endParaRPr lang="en-US" altLang="en-US" dirty="0">
              <a:solidFill>
                <a:srgbClr val="C00000"/>
              </a:solidFill>
              <a:latin typeface="Verdana" panose="020B0604030504040204" pitchFamily="34" charset="0"/>
            </a:endParaRPr>
          </a:p>
          <a:p>
            <a:pPr algn="ctr" eaLnBrk="1" hangingPunct="1"/>
            <a:r>
              <a:rPr lang="en-US" altLang="en-US" dirty="0">
                <a:solidFill>
                  <a:srgbClr val="C00000"/>
                </a:solidFill>
                <a:latin typeface="Verdana" panose="020B0604030504040204" pitchFamily="34" charset="0"/>
              </a:rPr>
              <a:t>Bills alumni director Marlon Kerner said "You have social media, bullying, cyber bullying, teen issues with dating, violence – so we want to teach them how to resolve conflicts in a more positive manner."</a:t>
            </a:r>
          </a:p>
        </p:txBody>
      </p:sp>
      <p:sp>
        <p:nvSpPr>
          <p:cNvPr id="65539" name="Text Box 7">
            <a:extLst>
              <a:ext uri="{FF2B5EF4-FFF2-40B4-BE49-F238E27FC236}">
                <a16:creationId xmlns:a16="http://schemas.microsoft.com/office/drawing/2014/main" id="{2981DF8A-5757-46E9-8AC5-29557D6B889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2" name="Picture 1">
            <a:extLst>
              <a:ext uri="{FF2B5EF4-FFF2-40B4-BE49-F238E27FC236}">
                <a16:creationId xmlns:a16="http://schemas.microsoft.com/office/drawing/2014/main" id="{89A7ECC7-6A73-478D-BA82-86788F3CECE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603625" y="5176838"/>
            <a:ext cx="2241550" cy="12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7093"/>
                                        </p:tgtEl>
                                        <p:attrNameLst>
                                          <p:attrName>style.visibility</p:attrName>
                                        </p:attrNameLst>
                                      </p:cBhvr>
                                      <p:to>
                                        <p:strVal val="visible"/>
                                      </p:to>
                                    </p:set>
                                    <p:anim calcmode="lin" valueType="num">
                                      <p:cBhvr additive="base">
                                        <p:cTn id="7" dur="500" fill="hold"/>
                                        <p:tgtEl>
                                          <p:spTgt spid="217093"/>
                                        </p:tgtEl>
                                        <p:attrNameLst>
                                          <p:attrName>ppt_x</p:attrName>
                                        </p:attrNameLst>
                                      </p:cBhvr>
                                      <p:tavLst>
                                        <p:tav tm="0">
                                          <p:val>
                                            <p:strVal val="1+#ppt_w/2"/>
                                          </p:val>
                                        </p:tav>
                                        <p:tav tm="100000">
                                          <p:val>
                                            <p:strVal val="#ppt_x"/>
                                          </p:val>
                                        </p:tav>
                                      </p:tavLst>
                                    </p:anim>
                                    <p:anim calcmode="lin" valueType="num">
                                      <p:cBhvr additive="base">
                                        <p:cTn id="8" dur="500" fill="hold"/>
                                        <p:tgtEl>
                                          <p:spTgt spid="217093"/>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a:extLst>
              <a:ext uri="{FF2B5EF4-FFF2-40B4-BE49-F238E27FC236}">
                <a16:creationId xmlns:a16="http://schemas.microsoft.com/office/drawing/2014/main" id="{21F02DD8-64A4-442D-9410-35120F534B9C}"/>
              </a:ext>
            </a:extLst>
          </p:cNvPr>
          <p:cNvGrpSpPr>
            <a:grpSpLocks/>
          </p:cNvGrpSpPr>
          <p:nvPr/>
        </p:nvGrpSpPr>
        <p:grpSpPr bwMode="auto">
          <a:xfrm>
            <a:off x="0" y="0"/>
            <a:ext cx="9144000" cy="976313"/>
            <a:chOff x="0" y="0"/>
            <a:chExt cx="5760" cy="615"/>
          </a:xfrm>
        </p:grpSpPr>
        <p:sp>
          <p:nvSpPr>
            <p:cNvPr id="10247" name="Text Box 3">
              <a:extLst>
                <a:ext uri="{FF2B5EF4-FFF2-40B4-BE49-F238E27FC236}">
                  <a16:creationId xmlns:a16="http://schemas.microsoft.com/office/drawing/2014/main" id="{F24774C9-E3B8-4102-876F-FBA82CC2C7A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10248" name="Text Box 4">
              <a:extLst>
                <a:ext uri="{FF2B5EF4-FFF2-40B4-BE49-F238E27FC236}">
                  <a16:creationId xmlns:a16="http://schemas.microsoft.com/office/drawing/2014/main" id="{D6C5BE22-FAC8-46A3-96FE-4830E1D5F83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97285" name="Rectangle 5">
            <a:extLst>
              <a:ext uri="{FF2B5EF4-FFF2-40B4-BE49-F238E27FC236}">
                <a16:creationId xmlns:a16="http://schemas.microsoft.com/office/drawing/2014/main" id="{5C02D5B0-2897-4D0E-BBBD-A8E737F1A5D7}"/>
              </a:ext>
            </a:extLst>
          </p:cNvPr>
          <p:cNvSpPr>
            <a:spLocks noChangeArrowheads="1"/>
          </p:cNvSpPr>
          <p:nvPr/>
        </p:nvSpPr>
        <p:spPr bwMode="auto">
          <a:xfrm>
            <a:off x="381000" y="3200400"/>
            <a:ext cx="39624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600">
              <a:solidFill>
                <a:srgbClr val="008000"/>
              </a:solidFill>
              <a:latin typeface="Verdana" panose="020B0604030504040204" pitchFamily="34" charset="0"/>
            </a:endParaRPr>
          </a:p>
          <a:p>
            <a:pPr eaLnBrk="1" hangingPunct="1"/>
            <a:r>
              <a:rPr lang="en-US" altLang="en-US" sz="2800" i="1">
                <a:solidFill>
                  <a:srgbClr val="008000"/>
                </a:solidFill>
                <a:latin typeface="Verdana" panose="020B0604030504040204" pitchFamily="34" charset="0"/>
              </a:rPr>
              <a:t>Often times referred to as “fan” relations</a:t>
            </a:r>
          </a:p>
        </p:txBody>
      </p:sp>
      <p:sp>
        <p:nvSpPr>
          <p:cNvPr id="10243" name="Rectangle 6">
            <a:extLst>
              <a:ext uri="{FF2B5EF4-FFF2-40B4-BE49-F238E27FC236}">
                <a16:creationId xmlns:a16="http://schemas.microsoft.com/office/drawing/2014/main" id="{54584250-05FF-46BA-AFAA-F3116E726A33}"/>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Public Relations</a:t>
            </a:r>
          </a:p>
        </p:txBody>
      </p:sp>
      <p:sp>
        <p:nvSpPr>
          <p:cNvPr id="97287" name="Line 7">
            <a:extLst>
              <a:ext uri="{FF2B5EF4-FFF2-40B4-BE49-F238E27FC236}">
                <a16:creationId xmlns:a16="http://schemas.microsoft.com/office/drawing/2014/main" id="{D62A012E-5D5B-49A9-8B20-DE62041B1F41}"/>
              </a:ext>
            </a:extLst>
          </p:cNvPr>
          <p:cNvSpPr>
            <a:spLocks noChangeShapeType="1"/>
          </p:cNvSpPr>
          <p:nvPr/>
        </p:nvSpPr>
        <p:spPr bwMode="auto">
          <a:xfrm>
            <a:off x="4572000" y="1905000"/>
            <a:ext cx="0" cy="41148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7288" name="Rectangle 8">
            <a:extLst>
              <a:ext uri="{FF2B5EF4-FFF2-40B4-BE49-F238E27FC236}">
                <a16:creationId xmlns:a16="http://schemas.microsoft.com/office/drawing/2014/main" id="{DBF688AD-D714-4249-9759-A8491F2242C8}"/>
              </a:ext>
            </a:extLst>
          </p:cNvPr>
          <p:cNvSpPr>
            <a:spLocks noChangeArrowheads="1"/>
          </p:cNvSpPr>
          <p:nvPr/>
        </p:nvSpPr>
        <p:spPr bwMode="auto">
          <a:xfrm>
            <a:off x="4876800" y="2514600"/>
            <a:ext cx="38862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Public Relations:</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Activities that promote the image and communications an organization has with its employees, customers and public </a:t>
            </a:r>
          </a:p>
        </p:txBody>
      </p:sp>
      <p:sp>
        <p:nvSpPr>
          <p:cNvPr id="10246" name="Text Box 9">
            <a:extLst>
              <a:ext uri="{FF2B5EF4-FFF2-40B4-BE49-F238E27FC236}">
                <a16:creationId xmlns:a16="http://schemas.microsoft.com/office/drawing/2014/main" id="{377D3F62-6A2A-4879-A59F-1A5136CEDA3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7288"/>
                                        </p:tgtEl>
                                        <p:attrNameLst>
                                          <p:attrName>style.visibility</p:attrName>
                                        </p:attrNameLst>
                                      </p:cBhvr>
                                      <p:to>
                                        <p:strVal val="visible"/>
                                      </p:to>
                                    </p:set>
                                    <p:anim calcmode="lin" valueType="num">
                                      <p:cBhvr additive="base">
                                        <p:cTn id="7" dur="500" fill="hold"/>
                                        <p:tgtEl>
                                          <p:spTgt spid="97288"/>
                                        </p:tgtEl>
                                        <p:attrNameLst>
                                          <p:attrName>ppt_x</p:attrName>
                                        </p:attrNameLst>
                                      </p:cBhvr>
                                      <p:tavLst>
                                        <p:tav tm="0">
                                          <p:val>
                                            <p:strVal val="1+#ppt_w/2"/>
                                          </p:val>
                                        </p:tav>
                                        <p:tav tm="100000">
                                          <p:val>
                                            <p:strVal val="#ppt_x"/>
                                          </p:val>
                                        </p:tav>
                                      </p:tavLst>
                                    </p:anim>
                                    <p:anim calcmode="lin" valueType="num">
                                      <p:cBhvr additive="base">
                                        <p:cTn id="8" dur="500" fill="hold"/>
                                        <p:tgtEl>
                                          <p:spTgt spid="97288"/>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97287"/>
                                        </p:tgtEl>
                                        <p:attrNameLst>
                                          <p:attrName>style.visibility</p:attrName>
                                        </p:attrNameLst>
                                      </p:cBhvr>
                                      <p:to>
                                        <p:strVal val="visible"/>
                                      </p:to>
                                    </p:set>
                                    <p:animEffect transition="in" filter="dissolve">
                                      <p:cBhvr>
                                        <p:cTn id="11" dur="500"/>
                                        <p:tgtEl>
                                          <p:spTgt spid="97287"/>
                                        </p:tgtEl>
                                      </p:cBhvr>
                                    </p:animEffect>
                                  </p:childTnLst>
                                </p:cTn>
                              </p:par>
                            </p:childTnLst>
                          </p:cTn>
                        </p:par>
                        <p:par>
                          <p:cTn id="12" fill="hold" nodeType="afterGroup">
                            <p:stCondLst>
                              <p:cond delay="500"/>
                            </p:stCondLst>
                            <p:childTnLst>
                              <p:par>
                                <p:cTn id="13" presetID="2" presetClass="entr" presetSubtype="8" fill="hold" nodeType="afterEffect">
                                  <p:stCondLst>
                                    <p:cond delay="0"/>
                                  </p:stCondLst>
                                  <p:childTnLst>
                                    <p:set>
                                      <p:cBhvr>
                                        <p:cTn id="14" dur="1" fill="hold">
                                          <p:stCondLst>
                                            <p:cond delay="0"/>
                                          </p:stCondLst>
                                        </p:cTn>
                                        <p:tgtEl>
                                          <p:spTgt spid="97285">
                                            <p:txEl>
                                              <p:pRg st="1" end="1"/>
                                            </p:txEl>
                                          </p:spTgt>
                                        </p:tgtEl>
                                        <p:attrNameLst>
                                          <p:attrName>style.visibility</p:attrName>
                                        </p:attrNameLst>
                                      </p:cBhvr>
                                      <p:to>
                                        <p:strVal val="visible"/>
                                      </p:to>
                                    </p:set>
                                    <p:anim calcmode="lin" valueType="num">
                                      <p:cBhvr additive="base">
                                        <p:cTn id="15" dur="500" fill="hold"/>
                                        <p:tgtEl>
                                          <p:spTgt spid="97285">
                                            <p:txEl>
                                              <p:pRg st="1" end="1"/>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97285">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1" name="Group 2">
            <a:extLst>
              <a:ext uri="{FF2B5EF4-FFF2-40B4-BE49-F238E27FC236}">
                <a16:creationId xmlns:a16="http://schemas.microsoft.com/office/drawing/2014/main" id="{670EE994-A8BF-4289-A981-63E32D6B5228}"/>
              </a:ext>
            </a:extLst>
          </p:cNvPr>
          <p:cNvGrpSpPr>
            <a:grpSpLocks/>
          </p:cNvGrpSpPr>
          <p:nvPr/>
        </p:nvGrpSpPr>
        <p:grpSpPr bwMode="auto">
          <a:xfrm>
            <a:off x="0" y="0"/>
            <a:ext cx="9144000" cy="976313"/>
            <a:chOff x="0" y="0"/>
            <a:chExt cx="5760" cy="615"/>
          </a:xfrm>
        </p:grpSpPr>
        <p:sp>
          <p:nvSpPr>
            <p:cNvPr id="66565" name="Text Box 3">
              <a:extLst>
                <a:ext uri="{FF2B5EF4-FFF2-40B4-BE49-F238E27FC236}">
                  <a16:creationId xmlns:a16="http://schemas.microsoft.com/office/drawing/2014/main" id="{5EE7E248-E56F-47A4-B6CE-04B355EF9B3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66566" name="Text Box 4">
              <a:extLst>
                <a:ext uri="{FF2B5EF4-FFF2-40B4-BE49-F238E27FC236}">
                  <a16:creationId xmlns:a16="http://schemas.microsoft.com/office/drawing/2014/main" id="{B3B3A1BC-6A15-4752-890D-9D0493DA3E2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17093" name="Rectangle 5">
            <a:extLst>
              <a:ext uri="{FF2B5EF4-FFF2-40B4-BE49-F238E27FC236}">
                <a16:creationId xmlns:a16="http://schemas.microsoft.com/office/drawing/2014/main" id="{F0514F03-E70E-4BB7-87F2-179F75EB7664}"/>
              </a:ext>
            </a:extLst>
          </p:cNvPr>
          <p:cNvSpPr>
            <a:spLocks noChangeArrowheads="1"/>
          </p:cNvSpPr>
          <p:nvPr/>
        </p:nvSpPr>
        <p:spPr bwMode="auto">
          <a:xfrm>
            <a:off x="609600" y="1295400"/>
            <a:ext cx="79248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FF3300"/>
                </a:solidFill>
                <a:latin typeface="Verdana" panose="020B0604030504040204" pitchFamily="34" charset="0"/>
              </a:rPr>
              <a:t>The Miami Dolphins Foundation (whose mission is devoted to providing and supporting signature education, health, youth athletic programs and volunteer activities that inspire and engage communities throughout Florida) raised over $600,000 through its annual “FinsWeekend”, an event that features former and current players, cheerleaders and staff participating in activities like fishing and golfing</a:t>
            </a:r>
          </a:p>
        </p:txBody>
      </p:sp>
      <p:sp>
        <p:nvSpPr>
          <p:cNvPr id="66563" name="Text Box 7">
            <a:extLst>
              <a:ext uri="{FF2B5EF4-FFF2-40B4-BE49-F238E27FC236}">
                <a16:creationId xmlns:a16="http://schemas.microsoft.com/office/drawing/2014/main" id="{9CA34559-6B75-4375-9F69-8E04CEECF63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81922" name="Picture 2" descr="http://t0.gstatic.com/images?q=tbn:ANd9GcTJ1Yf5NPtngl1PTIMdiMMyYLnOMjX72LMRL4teyPkg3PyJhov2QA">
            <a:extLst>
              <a:ext uri="{FF2B5EF4-FFF2-40B4-BE49-F238E27FC236}">
                <a16:creationId xmlns:a16="http://schemas.microsoft.com/office/drawing/2014/main" id="{10EE25BB-FDCE-44D1-A124-DE57234777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5105400"/>
            <a:ext cx="2286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7093"/>
                                        </p:tgtEl>
                                        <p:attrNameLst>
                                          <p:attrName>style.visibility</p:attrName>
                                        </p:attrNameLst>
                                      </p:cBhvr>
                                      <p:to>
                                        <p:strVal val="visible"/>
                                      </p:to>
                                    </p:set>
                                    <p:anim calcmode="lin" valueType="num">
                                      <p:cBhvr additive="base">
                                        <p:cTn id="7" dur="500" fill="hold"/>
                                        <p:tgtEl>
                                          <p:spTgt spid="217093"/>
                                        </p:tgtEl>
                                        <p:attrNameLst>
                                          <p:attrName>ppt_x</p:attrName>
                                        </p:attrNameLst>
                                      </p:cBhvr>
                                      <p:tavLst>
                                        <p:tav tm="0">
                                          <p:val>
                                            <p:strVal val="1+#ppt_w/2"/>
                                          </p:val>
                                        </p:tav>
                                        <p:tav tm="100000">
                                          <p:val>
                                            <p:strVal val="#ppt_x"/>
                                          </p:val>
                                        </p:tav>
                                      </p:tavLst>
                                    </p:anim>
                                    <p:anim calcmode="lin" valueType="num">
                                      <p:cBhvr additive="base">
                                        <p:cTn id="8" dur="500" fill="hold"/>
                                        <p:tgtEl>
                                          <p:spTgt spid="217093"/>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81922"/>
                                        </p:tgtEl>
                                        <p:attrNameLst>
                                          <p:attrName>style.visibility</p:attrName>
                                        </p:attrNameLst>
                                      </p:cBhvr>
                                      <p:to>
                                        <p:strVal val="visible"/>
                                      </p:to>
                                    </p:set>
                                    <p:animEffect transition="in" filter="dissolve">
                                      <p:cBhvr>
                                        <p:cTn id="11" dur="500"/>
                                        <p:tgtEl>
                                          <p:spTgt spid="81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5" name="Group 2">
            <a:extLst>
              <a:ext uri="{FF2B5EF4-FFF2-40B4-BE49-F238E27FC236}">
                <a16:creationId xmlns:a16="http://schemas.microsoft.com/office/drawing/2014/main" id="{B4E755EA-FF6B-4F3F-8682-93E41872A86D}"/>
              </a:ext>
            </a:extLst>
          </p:cNvPr>
          <p:cNvGrpSpPr>
            <a:grpSpLocks/>
          </p:cNvGrpSpPr>
          <p:nvPr/>
        </p:nvGrpSpPr>
        <p:grpSpPr bwMode="auto">
          <a:xfrm>
            <a:off x="0" y="0"/>
            <a:ext cx="9144000" cy="976313"/>
            <a:chOff x="0" y="0"/>
            <a:chExt cx="5760" cy="615"/>
          </a:xfrm>
        </p:grpSpPr>
        <p:sp>
          <p:nvSpPr>
            <p:cNvPr id="67589" name="Text Box 3">
              <a:extLst>
                <a:ext uri="{FF2B5EF4-FFF2-40B4-BE49-F238E27FC236}">
                  <a16:creationId xmlns:a16="http://schemas.microsoft.com/office/drawing/2014/main" id="{D3E27A13-1941-4999-BF99-688CCBBB3EA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67590" name="Text Box 4">
              <a:extLst>
                <a:ext uri="{FF2B5EF4-FFF2-40B4-BE49-F238E27FC236}">
                  <a16:creationId xmlns:a16="http://schemas.microsoft.com/office/drawing/2014/main" id="{9008F00C-D539-4D17-AD54-45782A17164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17093" name="Rectangle 5">
            <a:extLst>
              <a:ext uri="{FF2B5EF4-FFF2-40B4-BE49-F238E27FC236}">
                <a16:creationId xmlns:a16="http://schemas.microsoft.com/office/drawing/2014/main" id="{537B9D43-118A-46BC-A86A-441C835BC025}"/>
              </a:ext>
            </a:extLst>
          </p:cNvPr>
          <p:cNvSpPr>
            <a:spLocks noChangeArrowheads="1"/>
          </p:cNvSpPr>
          <p:nvPr/>
        </p:nvSpPr>
        <p:spPr bwMode="auto">
          <a:xfrm>
            <a:off x="304800" y="1524000"/>
            <a:ext cx="83820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latin typeface="Verdana" panose="020B0604030504040204" pitchFamily="34" charset="0"/>
              </a:rPr>
              <a:t>The San Antonio Silver Stars of the WNBA played their annual breast cancer awareness game on a </a:t>
            </a:r>
            <a:r>
              <a:rPr lang="en-US" altLang="en-US" dirty="0">
                <a:latin typeface="Verdana" panose="020B0604030504040204" pitchFamily="34" charset="0"/>
                <a:hlinkClick r:id="rId2"/>
              </a:rPr>
              <a:t>pink court</a:t>
            </a:r>
            <a:r>
              <a:rPr lang="en-US" altLang="en-US" dirty="0">
                <a:latin typeface="Verdana" panose="020B0604030504040204" pitchFamily="34" charset="0"/>
              </a:rPr>
              <a:t> painted by breast cancer survivors in an effort to raise awareness and funding for the initiative</a:t>
            </a:r>
            <a:r>
              <a:rPr lang="en-US" altLang="en-US" sz="1800" dirty="0"/>
              <a:t> </a:t>
            </a:r>
          </a:p>
        </p:txBody>
      </p:sp>
      <p:sp>
        <p:nvSpPr>
          <p:cNvPr id="67587" name="Text Box 7">
            <a:extLst>
              <a:ext uri="{FF2B5EF4-FFF2-40B4-BE49-F238E27FC236}">
                <a16:creationId xmlns:a16="http://schemas.microsoft.com/office/drawing/2014/main" id="{786E67E6-E50A-476E-A876-2050D95F251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67588" name="Picture 2" descr="http://i.cdn.turner.com/nba/nba/.element/media/2.0/teamsites/spurs/imgs/130724_stars_court.jpg">
            <a:extLst>
              <a:ext uri="{FF2B5EF4-FFF2-40B4-BE49-F238E27FC236}">
                <a16:creationId xmlns:a16="http://schemas.microsoft.com/office/drawing/2014/main" id="{814AFC37-033D-4A7C-B005-E6F047CE3B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3581400"/>
            <a:ext cx="5867400" cy="281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7093"/>
                                        </p:tgtEl>
                                        <p:attrNameLst>
                                          <p:attrName>style.visibility</p:attrName>
                                        </p:attrNameLst>
                                      </p:cBhvr>
                                      <p:to>
                                        <p:strVal val="visible"/>
                                      </p:to>
                                    </p:set>
                                    <p:anim calcmode="lin" valueType="num">
                                      <p:cBhvr additive="base">
                                        <p:cTn id="7" dur="500" fill="hold"/>
                                        <p:tgtEl>
                                          <p:spTgt spid="217093"/>
                                        </p:tgtEl>
                                        <p:attrNameLst>
                                          <p:attrName>ppt_x</p:attrName>
                                        </p:attrNameLst>
                                      </p:cBhvr>
                                      <p:tavLst>
                                        <p:tav tm="0">
                                          <p:val>
                                            <p:strVal val="1+#ppt_w/2"/>
                                          </p:val>
                                        </p:tav>
                                        <p:tav tm="100000">
                                          <p:val>
                                            <p:strVal val="#ppt_x"/>
                                          </p:val>
                                        </p:tav>
                                      </p:tavLst>
                                    </p:anim>
                                    <p:anim calcmode="lin" valueType="num">
                                      <p:cBhvr additive="base">
                                        <p:cTn id="8" dur="500" fill="hold"/>
                                        <p:tgtEl>
                                          <p:spTgt spid="2170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5" name="Group 2">
            <a:extLst>
              <a:ext uri="{FF2B5EF4-FFF2-40B4-BE49-F238E27FC236}">
                <a16:creationId xmlns:a16="http://schemas.microsoft.com/office/drawing/2014/main" id="{B4E755EA-FF6B-4F3F-8682-93E41872A86D}"/>
              </a:ext>
            </a:extLst>
          </p:cNvPr>
          <p:cNvGrpSpPr>
            <a:grpSpLocks/>
          </p:cNvGrpSpPr>
          <p:nvPr/>
        </p:nvGrpSpPr>
        <p:grpSpPr bwMode="auto">
          <a:xfrm>
            <a:off x="0" y="0"/>
            <a:ext cx="9144000" cy="976313"/>
            <a:chOff x="0" y="0"/>
            <a:chExt cx="5760" cy="615"/>
          </a:xfrm>
        </p:grpSpPr>
        <p:sp>
          <p:nvSpPr>
            <p:cNvPr id="67589" name="Text Box 3">
              <a:extLst>
                <a:ext uri="{FF2B5EF4-FFF2-40B4-BE49-F238E27FC236}">
                  <a16:creationId xmlns:a16="http://schemas.microsoft.com/office/drawing/2014/main" id="{D3E27A13-1941-4999-BF99-688CCBBB3EA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67590" name="Text Box 4">
              <a:extLst>
                <a:ext uri="{FF2B5EF4-FFF2-40B4-BE49-F238E27FC236}">
                  <a16:creationId xmlns:a16="http://schemas.microsoft.com/office/drawing/2014/main" id="{9008F00C-D539-4D17-AD54-45782A17164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17093" name="Rectangle 5">
            <a:extLst>
              <a:ext uri="{FF2B5EF4-FFF2-40B4-BE49-F238E27FC236}">
                <a16:creationId xmlns:a16="http://schemas.microsoft.com/office/drawing/2014/main" id="{537B9D43-118A-46BC-A86A-441C835BC025}"/>
              </a:ext>
            </a:extLst>
          </p:cNvPr>
          <p:cNvSpPr>
            <a:spLocks noChangeArrowheads="1"/>
          </p:cNvSpPr>
          <p:nvPr/>
        </p:nvSpPr>
        <p:spPr bwMode="auto">
          <a:xfrm>
            <a:off x="647700" y="1295400"/>
            <a:ext cx="7848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dirty="0">
                <a:latin typeface="Verdana" panose="020B0604030504040204" pitchFamily="34" charset="0"/>
              </a:rPr>
              <a:t>When New York City hospitals were overwhelmed with COVID-19 patients, the USTA Billie Jean King National Tennis Center transformed into a 350-bed health care facility to help treat patients who were sick with the coronavirus, along with a meal distribution center that delivered 25,000 meals every day throughout the city</a:t>
            </a:r>
            <a:endParaRPr lang="en-US" altLang="en-US" sz="2000" dirty="0"/>
          </a:p>
        </p:txBody>
      </p:sp>
      <p:sp>
        <p:nvSpPr>
          <p:cNvPr id="67587" name="Text Box 7">
            <a:extLst>
              <a:ext uri="{FF2B5EF4-FFF2-40B4-BE49-F238E27FC236}">
                <a16:creationId xmlns:a16="http://schemas.microsoft.com/office/drawing/2014/main" id="{786E67E6-E50A-476E-A876-2050D95F251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5122" name="Picture 2" descr="USTA Billie Jean King National Tennis Center transformed into 350-bed  hospital">
            <a:extLst>
              <a:ext uri="{FF2B5EF4-FFF2-40B4-BE49-F238E27FC236}">
                <a16:creationId xmlns:a16="http://schemas.microsoft.com/office/drawing/2014/main" id="{58808A48-0689-47D5-A152-155A96477E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3100" y="3536546"/>
            <a:ext cx="5257800" cy="2628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26146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7093"/>
                                        </p:tgtEl>
                                        <p:attrNameLst>
                                          <p:attrName>style.visibility</p:attrName>
                                        </p:attrNameLst>
                                      </p:cBhvr>
                                      <p:to>
                                        <p:strVal val="visible"/>
                                      </p:to>
                                    </p:set>
                                    <p:anim calcmode="lin" valueType="num">
                                      <p:cBhvr additive="base">
                                        <p:cTn id="7" dur="500" fill="hold"/>
                                        <p:tgtEl>
                                          <p:spTgt spid="217093"/>
                                        </p:tgtEl>
                                        <p:attrNameLst>
                                          <p:attrName>ppt_x</p:attrName>
                                        </p:attrNameLst>
                                      </p:cBhvr>
                                      <p:tavLst>
                                        <p:tav tm="0">
                                          <p:val>
                                            <p:strVal val="1+#ppt_w/2"/>
                                          </p:val>
                                        </p:tav>
                                        <p:tav tm="100000">
                                          <p:val>
                                            <p:strVal val="#ppt_x"/>
                                          </p:val>
                                        </p:tav>
                                      </p:tavLst>
                                    </p:anim>
                                    <p:anim calcmode="lin" valueType="num">
                                      <p:cBhvr additive="base">
                                        <p:cTn id="8" dur="500" fill="hold"/>
                                        <p:tgtEl>
                                          <p:spTgt spid="2170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09" name="Group 2">
            <a:extLst>
              <a:ext uri="{FF2B5EF4-FFF2-40B4-BE49-F238E27FC236}">
                <a16:creationId xmlns:a16="http://schemas.microsoft.com/office/drawing/2014/main" id="{FB9D8E64-F648-4AFC-8AF0-1E4D866AF571}"/>
              </a:ext>
            </a:extLst>
          </p:cNvPr>
          <p:cNvGrpSpPr>
            <a:grpSpLocks/>
          </p:cNvGrpSpPr>
          <p:nvPr/>
        </p:nvGrpSpPr>
        <p:grpSpPr bwMode="auto">
          <a:xfrm>
            <a:off x="0" y="0"/>
            <a:ext cx="9144000" cy="976313"/>
            <a:chOff x="0" y="0"/>
            <a:chExt cx="5760" cy="615"/>
          </a:xfrm>
        </p:grpSpPr>
        <p:sp>
          <p:nvSpPr>
            <p:cNvPr id="68649" name="Text Box 3">
              <a:extLst>
                <a:ext uri="{FF2B5EF4-FFF2-40B4-BE49-F238E27FC236}">
                  <a16:creationId xmlns:a16="http://schemas.microsoft.com/office/drawing/2014/main" id="{00F36F96-5ACB-4DB5-BF01-6E70CB18323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68650" name="Text Box 4">
              <a:extLst>
                <a:ext uri="{FF2B5EF4-FFF2-40B4-BE49-F238E27FC236}">
                  <a16:creationId xmlns:a16="http://schemas.microsoft.com/office/drawing/2014/main" id="{EA26CE7C-944D-41B2-A29B-4B3AB753954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68610" name="Rectangle 128">
            <a:extLst>
              <a:ext uri="{FF2B5EF4-FFF2-40B4-BE49-F238E27FC236}">
                <a16:creationId xmlns:a16="http://schemas.microsoft.com/office/drawing/2014/main" id="{5BFE005C-9E51-48E1-BF0B-EA96F186722B}"/>
              </a:ext>
            </a:extLst>
          </p:cNvPr>
          <p:cNvSpPr>
            <a:spLocks noChangeArrowheads="1"/>
          </p:cNvSpPr>
          <p:nvPr/>
        </p:nvSpPr>
        <p:spPr bwMode="auto">
          <a:xfrm>
            <a:off x="2362200" y="990600"/>
            <a:ext cx="4495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b="1">
                <a:solidFill>
                  <a:srgbClr val="10167F"/>
                </a:solidFill>
              </a:rPr>
              <a:t>NFL Play 60 Program</a:t>
            </a:r>
          </a:p>
          <a:p>
            <a:endParaRPr lang="en-US" altLang="en-US" sz="3200"/>
          </a:p>
        </p:txBody>
      </p:sp>
      <p:sp>
        <p:nvSpPr>
          <p:cNvPr id="68611" name="Rectangle 5">
            <a:extLst>
              <a:ext uri="{FF2B5EF4-FFF2-40B4-BE49-F238E27FC236}">
                <a16:creationId xmlns:a16="http://schemas.microsoft.com/office/drawing/2014/main" id="{243C1F4E-D770-4147-81EB-660BCB3FFDA0}"/>
              </a:ext>
            </a:extLst>
          </p:cNvPr>
          <p:cNvSpPr>
            <a:spLocks noChangeArrowheads="1"/>
          </p:cNvSpPr>
          <p:nvPr/>
        </p:nvSpPr>
        <p:spPr bwMode="auto">
          <a:xfrm>
            <a:off x="228600" y="1905000"/>
            <a:ext cx="8534400" cy="35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t>From the NFL website:  </a:t>
            </a:r>
          </a:p>
          <a:p>
            <a:pPr algn="ctr" eaLnBrk="1" hangingPunct="1"/>
            <a:endParaRPr lang="en-US" altLang="en-US"/>
          </a:p>
          <a:p>
            <a:pPr algn="ctr" eaLnBrk="1" hangingPunct="1"/>
            <a:r>
              <a:rPr lang="en-US" altLang="en-US"/>
              <a:t>“</a:t>
            </a:r>
            <a:r>
              <a:rPr lang="en-US" altLang="ja-JP" i="1"/>
              <a:t>As a brand and leader that believes in the power of sport, the promise of young fans and whose players embody health and fitness; the NFL and its Clubs are committed to reversing the effects of the childhood obesity epidemic. </a:t>
            </a:r>
            <a:r>
              <a:rPr lang="en-US" altLang="ja-JP" i="1">
                <a:latin typeface="Verdana" panose="020B0604030504040204" pitchFamily="34" charset="0"/>
                <a:hlinkClick r:id="rId2"/>
              </a:rPr>
              <a:t>NFL Play 60 program</a:t>
            </a:r>
            <a:r>
              <a:rPr lang="en-US" altLang="ja-JP" sz="2800">
                <a:latin typeface="Times New Roman" panose="02020603050405020304" pitchFamily="18" charset="0"/>
              </a:rPr>
              <a:t> </a:t>
            </a:r>
            <a:r>
              <a:rPr lang="en-US" altLang="ja-JP" i="1"/>
              <a:t>is a national youth health and fitness campaign focused on increasing the wellness of young fans by encouraging them to be active for at least 60 minutes a day</a:t>
            </a:r>
            <a:r>
              <a:rPr lang="en-US" altLang="ja-JP"/>
              <a:t>.</a:t>
            </a:r>
            <a:r>
              <a:rPr lang="en-US" altLang="en-US"/>
              <a:t>”</a:t>
            </a:r>
            <a:r>
              <a:rPr lang="en-US" altLang="ja-JP"/>
              <a:t> </a:t>
            </a:r>
            <a:endParaRPr lang="en-US" altLang="en-US"/>
          </a:p>
        </p:txBody>
      </p:sp>
      <p:grpSp>
        <p:nvGrpSpPr>
          <p:cNvPr id="3" name="Group 197">
            <a:extLst>
              <a:ext uri="{FF2B5EF4-FFF2-40B4-BE49-F238E27FC236}">
                <a16:creationId xmlns:a16="http://schemas.microsoft.com/office/drawing/2014/main" id="{CA8926CF-953B-4371-80C7-9183749E64F4}"/>
              </a:ext>
            </a:extLst>
          </p:cNvPr>
          <p:cNvGrpSpPr>
            <a:grpSpLocks/>
          </p:cNvGrpSpPr>
          <p:nvPr/>
        </p:nvGrpSpPr>
        <p:grpSpPr bwMode="auto">
          <a:xfrm>
            <a:off x="1524000" y="5867400"/>
            <a:ext cx="5819775" cy="608013"/>
            <a:chOff x="0" y="0"/>
            <a:chExt cx="3666" cy="383"/>
          </a:xfrm>
        </p:grpSpPr>
        <p:pic>
          <p:nvPicPr>
            <p:cNvPr id="68616" name="Picture 198" descr="teambar">
              <a:extLst>
                <a:ext uri="{FF2B5EF4-FFF2-40B4-BE49-F238E27FC236}">
                  <a16:creationId xmlns:a16="http://schemas.microsoft.com/office/drawing/2014/main" id="{A5EA0506-8138-430C-975B-DE5DA8F0CB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 y="35"/>
              <a:ext cx="3582"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7" name="Rectangle 199">
              <a:hlinkClick r:id="rId4" action="ppaction://hlinkfile" tooltip="Bills"/>
              <a:extLst>
                <a:ext uri="{FF2B5EF4-FFF2-40B4-BE49-F238E27FC236}">
                  <a16:creationId xmlns:a16="http://schemas.microsoft.com/office/drawing/2014/main" id="{171FFF12-2C0F-4E65-9883-3148E627AFFB}"/>
                </a:ext>
              </a:extLst>
            </p:cNvPr>
            <p:cNvSpPr>
              <a:spLocks noChangeArrowheads="1"/>
            </p:cNvSpPr>
            <p:nvPr/>
          </p:nvSpPr>
          <p:spPr bwMode="auto">
            <a:xfrm>
              <a:off x="0" y="12"/>
              <a:ext cx="17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18" name="Rectangle 200">
              <a:hlinkClick r:id="rId5" action="ppaction://hlinkfile" tooltip="Dolphins"/>
              <a:extLst>
                <a:ext uri="{FF2B5EF4-FFF2-40B4-BE49-F238E27FC236}">
                  <a16:creationId xmlns:a16="http://schemas.microsoft.com/office/drawing/2014/main" id="{556694D5-B9E0-4329-B203-9198905606AF}"/>
                </a:ext>
              </a:extLst>
            </p:cNvPr>
            <p:cNvSpPr>
              <a:spLocks noChangeArrowheads="1"/>
            </p:cNvSpPr>
            <p:nvPr/>
          </p:nvSpPr>
          <p:spPr bwMode="auto">
            <a:xfrm>
              <a:off x="192" y="12"/>
              <a:ext cx="17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19" name="Rectangle 201">
              <a:hlinkClick r:id="rId6" action="ppaction://hlinkfile" tooltip="Patriots"/>
              <a:extLst>
                <a:ext uri="{FF2B5EF4-FFF2-40B4-BE49-F238E27FC236}">
                  <a16:creationId xmlns:a16="http://schemas.microsoft.com/office/drawing/2014/main" id="{79D495C3-4245-4A78-85D4-9B7BD8F3E59D}"/>
                </a:ext>
              </a:extLst>
            </p:cNvPr>
            <p:cNvSpPr>
              <a:spLocks noChangeArrowheads="1"/>
            </p:cNvSpPr>
            <p:nvPr/>
          </p:nvSpPr>
          <p:spPr bwMode="auto">
            <a:xfrm>
              <a:off x="378" y="24"/>
              <a:ext cx="19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20" name="Rectangle 202">
              <a:hlinkClick r:id="rId7" action="ppaction://hlinkfile" tooltip="Jets"/>
              <a:extLst>
                <a:ext uri="{FF2B5EF4-FFF2-40B4-BE49-F238E27FC236}">
                  <a16:creationId xmlns:a16="http://schemas.microsoft.com/office/drawing/2014/main" id="{4E0F8AAA-D5CF-4E27-8334-7FDFCA25E462}"/>
                </a:ext>
              </a:extLst>
            </p:cNvPr>
            <p:cNvSpPr>
              <a:spLocks noChangeArrowheads="1"/>
            </p:cNvSpPr>
            <p:nvPr/>
          </p:nvSpPr>
          <p:spPr bwMode="auto">
            <a:xfrm>
              <a:off x="600" y="18"/>
              <a:ext cx="22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21" name="Rectangle 203">
              <a:hlinkClick r:id="rId8" action="ppaction://hlinkfile" tooltip="Ravens"/>
              <a:extLst>
                <a:ext uri="{FF2B5EF4-FFF2-40B4-BE49-F238E27FC236}">
                  <a16:creationId xmlns:a16="http://schemas.microsoft.com/office/drawing/2014/main" id="{21851914-D582-4FC0-B51F-AA4548979844}"/>
                </a:ext>
              </a:extLst>
            </p:cNvPr>
            <p:cNvSpPr>
              <a:spLocks noChangeArrowheads="1"/>
            </p:cNvSpPr>
            <p:nvPr/>
          </p:nvSpPr>
          <p:spPr bwMode="auto">
            <a:xfrm>
              <a:off x="894" y="30"/>
              <a:ext cx="216"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22" name="Rectangle 204">
              <a:hlinkClick r:id="rId9" action="ppaction://hlinkfile" tooltip="Bengals"/>
              <a:extLst>
                <a:ext uri="{FF2B5EF4-FFF2-40B4-BE49-F238E27FC236}">
                  <a16:creationId xmlns:a16="http://schemas.microsoft.com/office/drawing/2014/main" id="{D53C1263-EB18-4FDB-A75B-E466A16F7278}"/>
                </a:ext>
              </a:extLst>
            </p:cNvPr>
            <p:cNvSpPr>
              <a:spLocks noChangeArrowheads="1"/>
            </p:cNvSpPr>
            <p:nvPr/>
          </p:nvSpPr>
          <p:spPr bwMode="auto">
            <a:xfrm>
              <a:off x="1152" y="12"/>
              <a:ext cx="16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23" name="Rectangle 205">
              <a:hlinkClick r:id="rId10" action="ppaction://hlinkfile" tooltip="Browns"/>
              <a:extLst>
                <a:ext uri="{FF2B5EF4-FFF2-40B4-BE49-F238E27FC236}">
                  <a16:creationId xmlns:a16="http://schemas.microsoft.com/office/drawing/2014/main" id="{72CBBC9D-7148-4BDC-A149-684316C31E3F}"/>
                </a:ext>
              </a:extLst>
            </p:cNvPr>
            <p:cNvSpPr>
              <a:spLocks noChangeArrowheads="1"/>
            </p:cNvSpPr>
            <p:nvPr/>
          </p:nvSpPr>
          <p:spPr bwMode="auto">
            <a:xfrm>
              <a:off x="1362" y="18"/>
              <a:ext cx="168"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24" name="Rectangle 206">
              <a:hlinkClick r:id="rId11" action="ppaction://hlinkfile" tooltip="Steelers"/>
              <a:extLst>
                <a:ext uri="{FF2B5EF4-FFF2-40B4-BE49-F238E27FC236}">
                  <a16:creationId xmlns:a16="http://schemas.microsoft.com/office/drawing/2014/main" id="{F9F9A4BE-33FA-4995-9B54-C1148647669A}"/>
                </a:ext>
              </a:extLst>
            </p:cNvPr>
            <p:cNvSpPr>
              <a:spLocks noChangeArrowheads="1"/>
            </p:cNvSpPr>
            <p:nvPr/>
          </p:nvSpPr>
          <p:spPr bwMode="auto">
            <a:xfrm>
              <a:off x="1572" y="0"/>
              <a:ext cx="162"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25" name="Rectangle 207">
              <a:hlinkClick r:id="rId12" action="ppaction://hlinkfile" tooltip="Texans"/>
              <a:extLst>
                <a:ext uri="{FF2B5EF4-FFF2-40B4-BE49-F238E27FC236}">
                  <a16:creationId xmlns:a16="http://schemas.microsoft.com/office/drawing/2014/main" id="{21936F08-353B-4E61-8C55-942C78153978}"/>
                </a:ext>
              </a:extLst>
            </p:cNvPr>
            <p:cNvSpPr>
              <a:spLocks noChangeArrowheads="1"/>
            </p:cNvSpPr>
            <p:nvPr/>
          </p:nvSpPr>
          <p:spPr bwMode="auto">
            <a:xfrm>
              <a:off x="1830" y="12"/>
              <a:ext cx="18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26" name="Rectangle 208">
              <a:hlinkClick r:id="rId13" action="ppaction://hlinkfile" tooltip="Colts"/>
              <a:extLst>
                <a:ext uri="{FF2B5EF4-FFF2-40B4-BE49-F238E27FC236}">
                  <a16:creationId xmlns:a16="http://schemas.microsoft.com/office/drawing/2014/main" id="{3E88A8CA-C579-4A40-AF74-9530C44045D6}"/>
                </a:ext>
              </a:extLst>
            </p:cNvPr>
            <p:cNvSpPr>
              <a:spLocks noChangeArrowheads="1"/>
            </p:cNvSpPr>
            <p:nvPr/>
          </p:nvSpPr>
          <p:spPr bwMode="auto">
            <a:xfrm>
              <a:off x="2052" y="18"/>
              <a:ext cx="114"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27" name="Rectangle 209">
              <a:hlinkClick r:id="rId14" action="ppaction://hlinkfile" tooltip="Jaguars"/>
              <a:extLst>
                <a:ext uri="{FF2B5EF4-FFF2-40B4-BE49-F238E27FC236}">
                  <a16:creationId xmlns:a16="http://schemas.microsoft.com/office/drawing/2014/main" id="{22ACF304-40BB-48D6-8637-C7F091B3D5F0}"/>
                </a:ext>
              </a:extLst>
            </p:cNvPr>
            <p:cNvSpPr>
              <a:spLocks noChangeArrowheads="1"/>
            </p:cNvSpPr>
            <p:nvPr/>
          </p:nvSpPr>
          <p:spPr bwMode="auto">
            <a:xfrm>
              <a:off x="2220" y="24"/>
              <a:ext cx="19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28" name="Rectangle 210">
              <a:hlinkClick r:id="rId15" action="ppaction://hlinkfile" tooltip="Titans"/>
              <a:extLst>
                <a:ext uri="{FF2B5EF4-FFF2-40B4-BE49-F238E27FC236}">
                  <a16:creationId xmlns:a16="http://schemas.microsoft.com/office/drawing/2014/main" id="{C7833513-A2AA-47D9-A65A-A016988397B6}"/>
                </a:ext>
              </a:extLst>
            </p:cNvPr>
            <p:cNvSpPr>
              <a:spLocks noChangeArrowheads="1"/>
            </p:cNvSpPr>
            <p:nvPr/>
          </p:nvSpPr>
          <p:spPr bwMode="auto">
            <a:xfrm>
              <a:off x="2430" y="0"/>
              <a:ext cx="186"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29" name="Rectangle 211">
              <a:hlinkClick r:id="rId16" action="ppaction://hlinkfile" tooltip="Broncos"/>
              <a:extLst>
                <a:ext uri="{FF2B5EF4-FFF2-40B4-BE49-F238E27FC236}">
                  <a16:creationId xmlns:a16="http://schemas.microsoft.com/office/drawing/2014/main" id="{9B1CF90C-9654-46B8-88E1-BE221E63CB54}"/>
                </a:ext>
              </a:extLst>
            </p:cNvPr>
            <p:cNvSpPr>
              <a:spLocks noChangeArrowheads="1"/>
            </p:cNvSpPr>
            <p:nvPr/>
          </p:nvSpPr>
          <p:spPr bwMode="auto">
            <a:xfrm>
              <a:off x="2712" y="24"/>
              <a:ext cx="210"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30" name="Rectangle 212">
              <a:hlinkClick r:id="rId17" action="ppaction://hlinkfile" tooltip="Chiefs"/>
              <a:extLst>
                <a:ext uri="{FF2B5EF4-FFF2-40B4-BE49-F238E27FC236}">
                  <a16:creationId xmlns:a16="http://schemas.microsoft.com/office/drawing/2014/main" id="{333DB8F6-880F-4638-99E5-AAF2927A02FF}"/>
                </a:ext>
              </a:extLst>
            </p:cNvPr>
            <p:cNvSpPr>
              <a:spLocks noChangeArrowheads="1"/>
            </p:cNvSpPr>
            <p:nvPr/>
          </p:nvSpPr>
          <p:spPr bwMode="auto">
            <a:xfrm>
              <a:off x="2958" y="24"/>
              <a:ext cx="19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31" name="Rectangle 213">
              <a:hlinkClick r:id="rId18" action="ppaction://hlinkfile" tooltip="Raiders"/>
              <a:extLst>
                <a:ext uri="{FF2B5EF4-FFF2-40B4-BE49-F238E27FC236}">
                  <a16:creationId xmlns:a16="http://schemas.microsoft.com/office/drawing/2014/main" id="{1686E4A3-FDAE-4443-B86D-4981C18AE33F}"/>
                </a:ext>
              </a:extLst>
            </p:cNvPr>
            <p:cNvSpPr>
              <a:spLocks noChangeArrowheads="1"/>
            </p:cNvSpPr>
            <p:nvPr/>
          </p:nvSpPr>
          <p:spPr bwMode="auto">
            <a:xfrm>
              <a:off x="3192" y="18"/>
              <a:ext cx="156"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32" name="Rectangle 214">
              <a:extLst>
                <a:ext uri="{FF2B5EF4-FFF2-40B4-BE49-F238E27FC236}">
                  <a16:creationId xmlns:a16="http://schemas.microsoft.com/office/drawing/2014/main" id="{00592BC3-2E8A-4577-A717-516AADCED633}"/>
                </a:ext>
              </a:extLst>
            </p:cNvPr>
            <p:cNvSpPr>
              <a:spLocks noChangeArrowheads="1"/>
            </p:cNvSpPr>
            <p:nvPr/>
          </p:nvSpPr>
          <p:spPr bwMode="auto">
            <a:xfrm>
              <a:off x="3390" y="24"/>
              <a:ext cx="186"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33" name="Rectangle 215">
              <a:hlinkClick r:id="rId19" action="ppaction://hlinkfile" tooltip="Cowboys"/>
              <a:extLst>
                <a:ext uri="{FF2B5EF4-FFF2-40B4-BE49-F238E27FC236}">
                  <a16:creationId xmlns:a16="http://schemas.microsoft.com/office/drawing/2014/main" id="{A56D1778-75C8-407F-986D-C200DFDEB881}"/>
                </a:ext>
              </a:extLst>
            </p:cNvPr>
            <p:cNvSpPr>
              <a:spLocks noChangeArrowheads="1"/>
            </p:cNvSpPr>
            <p:nvPr/>
          </p:nvSpPr>
          <p:spPr bwMode="auto">
            <a:xfrm>
              <a:off x="0" y="180"/>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34" name="Rectangle 216">
              <a:hlinkClick r:id="rId20" action="ppaction://hlinkfile" tooltip="Giants"/>
              <a:extLst>
                <a:ext uri="{FF2B5EF4-FFF2-40B4-BE49-F238E27FC236}">
                  <a16:creationId xmlns:a16="http://schemas.microsoft.com/office/drawing/2014/main" id="{5FBFE477-C9B4-4FDD-966E-FC4F25F76D68}"/>
                </a:ext>
              </a:extLst>
            </p:cNvPr>
            <p:cNvSpPr>
              <a:spLocks noChangeArrowheads="1"/>
            </p:cNvSpPr>
            <p:nvPr/>
          </p:nvSpPr>
          <p:spPr bwMode="auto">
            <a:xfrm>
              <a:off x="204" y="198"/>
              <a:ext cx="1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35" name="Rectangle 217">
              <a:hlinkClick r:id="rId21" action="ppaction://hlinkfile" tooltip="Eagles"/>
              <a:extLst>
                <a:ext uri="{FF2B5EF4-FFF2-40B4-BE49-F238E27FC236}">
                  <a16:creationId xmlns:a16="http://schemas.microsoft.com/office/drawing/2014/main" id="{0BC2F0FB-58BB-484B-8853-68FC2E86000A}"/>
                </a:ext>
              </a:extLst>
            </p:cNvPr>
            <p:cNvSpPr>
              <a:spLocks noChangeArrowheads="1"/>
            </p:cNvSpPr>
            <p:nvPr/>
          </p:nvSpPr>
          <p:spPr bwMode="auto">
            <a:xfrm>
              <a:off x="408" y="186"/>
              <a:ext cx="180"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36" name="Rectangle 218">
              <a:extLst>
                <a:ext uri="{FF2B5EF4-FFF2-40B4-BE49-F238E27FC236}">
                  <a16:creationId xmlns:a16="http://schemas.microsoft.com/office/drawing/2014/main" id="{07ABBFAB-6169-4AC8-8FCE-B00C2459BBB1}"/>
                </a:ext>
              </a:extLst>
            </p:cNvPr>
            <p:cNvSpPr>
              <a:spLocks noChangeArrowheads="1"/>
            </p:cNvSpPr>
            <p:nvPr/>
          </p:nvSpPr>
          <p:spPr bwMode="auto">
            <a:xfrm>
              <a:off x="630" y="198"/>
              <a:ext cx="15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37" name="Rectangle 219">
              <a:hlinkClick r:id="rId22" action="ppaction://hlinkfile" tooltip="Bears"/>
              <a:extLst>
                <a:ext uri="{FF2B5EF4-FFF2-40B4-BE49-F238E27FC236}">
                  <a16:creationId xmlns:a16="http://schemas.microsoft.com/office/drawing/2014/main" id="{977339EF-221C-49AB-B3AA-9CF7EA9A86A6}"/>
                </a:ext>
              </a:extLst>
            </p:cNvPr>
            <p:cNvSpPr>
              <a:spLocks noChangeArrowheads="1"/>
            </p:cNvSpPr>
            <p:nvPr/>
          </p:nvSpPr>
          <p:spPr bwMode="auto">
            <a:xfrm>
              <a:off x="912" y="192"/>
              <a:ext cx="168"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38" name="Rectangle 220">
              <a:hlinkClick r:id="rId23" action="ppaction://hlinkfile" tooltip="Lions"/>
              <a:extLst>
                <a:ext uri="{FF2B5EF4-FFF2-40B4-BE49-F238E27FC236}">
                  <a16:creationId xmlns:a16="http://schemas.microsoft.com/office/drawing/2014/main" id="{2581805F-FE5C-42F2-A5F8-0591D500A6BC}"/>
                </a:ext>
              </a:extLst>
            </p:cNvPr>
            <p:cNvSpPr>
              <a:spLocks noChangeArrowheads="1"/>
            </p:cNvSpPr>
            <p:nvPr/>
          </p:nvSpPr>
          <p:spPr bwMode="auto">
            <a:xfrm>
              <a:off x="1152" y="192"/>
              <a:ext cx="162"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39" name="Rectangle 221">
              <a:hlinkClick r:id="rId24" action="ppaction://hlinkfile" tooltip="Packers"/>
              <a:extLst>
                <a:ext uri="{FF2B5EF4-FFF2-40B4-BE49-F238E27FC236}">
                  <a16:creationId xmlns:a16="http://schemas.microsoft.com/office/drawing/2014/main" id="{67BE358B-E437-4386-BF2F-88C87171DCEC}"/>
                </a:ext>
              </a:extLst>
            </p:cNvPr>
            <p:cNvSpPr>
              <a:spLocks noChangeArrowheads="1"/>
            </p:cNvSpPr>
            <p:nvPr/>
          </p:nvSpPr>
          <p:spPr bwMode="auto">
            <a:xfrm>
              <a:off x="1368" y="210"/>
              <a:ext cx="174"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40" name="Rectangle 222">
              <a:hlinkClick r:id="rId25" action="ppaction://hlinkfile" tooltip="Vikings"/>
              <a:extLst>
                <a:ext uri="{FF2B5EF4-FFF2-40B4-BE49-F238E27FC236}">
                  <a16:creationId xmlns:a16="http://schemas.microsoft.com/office/drawing/2014/main" id="{FE7E1FA3-862D-4185-A0BD-5D2257376755}"/>
                </a:ext>
              </a:extLst>
            </p:cNvPr>
            <p:cNvSpPr>
              <a:spLocks noChangeArrowheads="1"/>
            </p:cNvSpPr>
            <p:nvPr/>
          </p:nvSpPr>
          <p:spPr bwMode="auto">
            <a:xfrm>
              <a:off x="1590" y="186"/>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41" name="Rectangle 223">
              <a:hlinkClick r:id="rId26" action="ppaction://hlinkfile" tooltip="Falcons"/>
              <a:extLst>
                <a:ext uri="{FF2B5EF4-FFF2-40B4-BE49-F238E27FC236}">
                  <a16:creationId xmlns:a16="http://schemas.microsoft.com/office/drawing/2014/main" id="{93A6A26D-E57C-4816-8F64-E502F1CD26B9}"/>
                </a:ext>
              </a:extLst>
            </p:cNvPr>
            <p:cNvSpPr>
              <a:spLocks noChangeArrowheads="1"/>
            </p:cNvSpPr>
            <p:nvPr/>
          </p:nvSpPr>
          <p:spPr bwMode="auto">
            <a:xfrm>
              <a:off x="1842" y="186"/>
              <a:ext cx="174"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42" name="Rectangle 224">
              <a:hlinkClick r:id="rId27" action="ppaction://hlinkfile" tooltip="Panthers"/>
              <a:extLst>
                <a:ext uri="{FF2B5EF4-FFF2-40B4-BE49-F238E27FC236}">
                  <a16:creationId xmlns:a16="http://schemas.microsoft.com/office/drawing/2014/main" id="{4F1C4B83-6811-4C97-BC75-4A23B5883064}"/>
                </a:ext>
              </a:extLst>
            </p:cNvPr>
            <p:cNvSpPr>
              <a:spLocks noChangeArrowheads="1"/>
            </p:cNvSpPr>
            <p:nvPr/>
          </p:nvSpPr>
          <p:spPr bwMode="auto">
            <a:xfrm>
              <a:off x="2022" y="192"/>
              <a:ext cx="19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43" name="Rectangle 225">
              <a:hlinkClick r:id="rId28" action="ppaction://hlinkfile" tooltip="Saints"/>
              <a:extLst>
                <a:ext uri="{FF2B5EF4-FFF2-40B4-BE49-F238E27FC236}">
                  <a16:creationId xmlns:a16="http://schemas.microsoft.com/office/drawing/2014/main" id="{72EC55D3-F7D3-4944-9F9F-E142E9BDB163}"/>
                </a:ext>
              </a:extLst>
            </p:cNvPr>
            <p:cNvSpPr>
              <a:spLocks noChangeArrowheads="1"/>
            </p:cNvSpPr>
            <p:nvPr/>
          </p:nvSpPr>
          <p:spPr bwMode="auto">
            <a:xfrm>
              <a:off x="2262" y="180"/>
              <a:ext cx="132"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44" name="Rectangle 226">
              <a:hlinkClick r:id="rId29" action="ppaction://hlinkfile" tooltip="Buccaneers"/>
              <a:extLst>
                <a:ext uri="{FF2B5EF4-FFF2-40B4-BE49-F238E27FC236}">
                  <a16:creationId xmlns:a16="http://schemas.microsoft.com/office/drawing/2014/main" id="{2EC7ECD9-642B-4B87-AE68-D6D06E98337D}"/>
                </a:ext>
              </a:extLst>
            </p:cNvPr>
            <p:cNvSpPr>
              <a:spLocks noChangeArrowheads="1"/>
            </p:cNvSpPr>
            <p:nvPr/>
          </p:nvSpPr>
          <p:spPr bwMode="auto">
            <a:xfrm>
              <a:off x="2454" y="192"/>
              <a:ext cx="16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45" name="Rectangle 227">
              <a:extLst>
                <a:ext uri="{FF2B5EF4-FFF2-40B4-BE49-F238E27FC236}">
                  <a16:creationId xmlns:a16="http://schemas.microsoft.com/office/drawing/2014/main" id="{88D7DCDD-2725-4D5C-87F1-58F8915EB988}"/>
                </a:ext>
              </a:extLst>
            </p:cNvPr>
            <p:cNvSpPr>
              <a:spLocks noChangeArrowheads="1"/>
            </p:cNvSpPr>
            <p:nvPr/>
          </p:nvSpPr>
          <p:spPr bwMode="auto">
            <a:xfrm>
              <a:off x="2742" y="186"/>
              <a:ext cx="17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46" name="Rectangle 228">
              <a:hlinkClick r:id="rId30" action="ppaction://hlinkfile" tooltip="Rams"/>
              <a:extLst>
                <a:ext uri="{FF2B5EF4-FFF2-40B4-BE49-F238E27FC236}">
                  <a16:creationId xmlns:a16="http://schemas.microsoft.com/office/drawing/2014/main" id="{A334040D-3536-41F7-A24D-DA1554E8EB02}"/>
                </a:ext>
              </a:extLst>
            </p:cNvPr>
            <p:cNvSpPr>
              <a:spLocks noChangeArrowheads="1"/>
            </p:cNvSpPr>
            <p:nvPr/>
          </p:nvSpPr>
          <p:spPr bwMode="auto">
            <a:xfrm>
              <a:off x="2952" y="186"/>
              <a:ext cx="192"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47" name="Rectangle 229">
              <a:hlinkClick r:id="rId31" action="ppaction://hlinkfile" tooltip="49ers"/>
              <a:extLst>
                <a:ext uri="{FF2B5EF4-FFF2-40B4-BE49-F238E27FC236}">
                  <a16:creationId xmlns:a16="http://schemas.microsoft.com/office/drawing/2014/main" id="{FBF27FDB-AA0D-4A8F-93A4-502CA531F5F4}"/>
                </a:ext>
              </a:extLst>
            </p:cNvPr>
            <p:cNvSpPr>
              <a:spLocks noChangeArrowheads="1"/>
            </p:cNvSpPr>
            <p:nvPr/>
          </p:nvSpPr>
          <p:spPr bwMode="auto">
            <a:xfrm>
              <a:off x="3192" y="198"/>
              <a:ext cx="174"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8648" name="Rectangle 230">
              <a:hlinkClick r:id="rId32" action="ppaction://hlinkfile" tooltip="Seahawks"/>
              <a:extLst>
                <a:ext uri="{FF2B5EF4-FFF2-40B4-BE49-F238E27FC236}">
                  <a16:creationId xmlns:a16="http://schemas.microsoft.com/office/drawing/2014/main" id="{D3FFB1D7-3B39-46AD-8298-9C949E7CCF11}"/>
                </a:ext>
              </a:extLst>
            </p:cNvPr>
            <p:cNvSpPr>
              <a:spLocks noChangeArrowheads="1"/>
            </p:cNvSpPr>
            <p:nvPr/>
          </p:nvSpPr>
          <p:spPr bwMode="auto">
            <a:xfrm>
              <a:off x="3384" y="204"/>
              <a:ext cx="180"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grpSp>
      <p:sp>
        <p:nvSpPr>
          <p:cNvPr id="68613" name="Text Box 231">
            <a:extLst>
              <a:ext uri="{FF2B5EF4-FFF2-40B4-BE49-F238E27FC236}">
                <a16:creationId xmlns:a16="http://schemas.microsoft.com/office/drawing/2014/main" id="{B8DB9D9E-5614-4666-87C3-5C645F1FACF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68614" name="Picture 240">
            <a:extLst>
              <a:ext uri="{FF2B5EF4-FFF2-40B4-BE49-F238E27FC236}">
                <a16:creationId xmlns:a16="http://schemas.microsoft.com/office/drawing/2014/main" id="{0071B63F-414B-42B6-8454-80EB75921EE3}"/>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52400" y="1066800"/>
            <a:ext cx="1600200"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5" name="Picture 241">
            <a:extLst>
              <a:ext uri="{FF2B5EF4-FFF2-40B4-BE49-F238E27FC236}">
                <a16:creationId xmlns:a16="http://schemas.microsoft.com/office/drawing/2014/main" id="{FEC6DBC8-FE51-4681-BD08-DDE4B4B2308E}"/>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7315200" y="1066800"/>
            <a:ext cx="1600200"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5" name="Group 2">
            <a:extLst>
              <a:ext uri="{FF2B5EF4-FFF2-40B4-BE49-F238E27FC236}">
                <a16:creationId xmlns:a16="http://schemas.microsoft.com/office/drawing/2014/main" id="{B4E755EA-FF6B-4F3F-8682-93E41872A86D}"/>
              </a:ext>
            </a:extLst>
          </p:cNvPr>
          <p:cNvGrpSpPr>
            <a:grpSpLocks/>
          </p:cNvGrpSpPr>
          <p:nvPr/>
        </p:nvGrpSpPr>
        <p:grpSpPr bwMode="auto">
          <a:xfrm>
            <a:off x="0" y="0"/>
            <a:ext cx="9144000" cy="976313"/>
            <a:chOff x="0" y="0"/>
            <a:chExt cx="5760" cy="615"/>
          </a:xfrm>
        </p:grpSpPr>
        <p:sp>
          <p:nvSpPr>
            <p:cNvPr id="67589" name="Text Box 3">
              <a:extLst>
                <a:ext uri="{FF2B5EF4-FFF2-40B4-BE49-F238E27FC236}">
                  <a16:creationId xmlns:a16="http://schemas.microsoft.com/office/drawing/2014/main" id="{D3E27A13-1941-4999-BF99-688CCBBB3EA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67590" name="Text Box 4">
              <a:extLst>
                <a:ext uri="{FF2B5EF4-FFF2-40B4-BE49-F238E27FC236}">
                  <a16:creationId xmlns:a16="http://schemas.microsoft.com/office/drawing/2014/main" id="{9008F00C-D539-4D17-AD54-45782A17164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17093" name="Rectangle 5">
            <a:extLst>
              <a:ext uri="{FF2B5EF4-FFF2-40B4-BE49-F238E27FC236}">
                <a16:creationId xmlns:a16="http://schemas.microsoft.com/office/drawing/2014/main" id="{537B9D43-118A-46BC-A86A-441C835BC025}"/>
              </a:ext>
            </a:extLst>
          </p:cNvPr>
          <p:cNvSpPr>
            <a:spLocks noChangeArrowheads="1"/>
          </p:cNvSpPr>
          <p:nvPr/>
        </p:nvSpPr>
        <p:spPr bwMode="auto">
          <a:xfrm>
            <a:off x="1238250" y="1099733"/>
            <a:ext cx="66675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dirty="0">
                <a:latin typeface="Verdana" panose="020B0604030504040204" pitchFamily="34" charset="0"/>
              </a:rPr>
              <a:t>According to the league’s website, the NHL response to the COVID-19 health crisis included $15 million in contributions from players, owners and club foundations, over 500,000 Personal Protective Equipment (PPE) donated, and</a:t>
            </a:r>
          </a:p>
          <a:p>
            <a:pPr algn="ctr" eaLnBrk="1" hangingPunct="1"/>
            <a:r>
              <a:rPr lang="en-US" altLang="en-US" sz="2000" dirty="0">
                <a:latin typeface="Verdana" panose="020B0604030504040204" pitchFamily="34" charset="0"/>
              </a:rPr>
              <a:t>over 1,000,000 meal and food donations</a:t>
            </a:r>
          </a:p>
        </p:txBody>
      </p:sp>
      <p:sp>
        <p:nvSpPr>
          <p:cNvPr id="67587" name="Text Box 7">
            <a:extLst>
              <a:ext uri="{FF2B5EF4-FFF2-40B4-BE49-F238E27FC236}">
                <a16:creationId xmlns:a16="http://schemas.microsoft.com/office/drawing/2014/main" id="{786E67E6-E50A-476E-A876-2050D95F251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6146" name="Picture 2" descr="RELEASE: Blackhawks Foundation to Match COVID-19 Response Fund Donations">
            <a:extLst>
              <a:ext uri="{FF2B5EF4-FFF2-40B4-BE49-F238E27FC236}">
                <a16:creationId xmlns:a16="http://schemas.microsoft.com/office/drawing/2014/main" id="{123A7833-DE47-4931-B0B9-E4EFAF1E61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3100" y="3295789"/>
            <a:ext cx="5562600" cy="3128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44394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7093"/>
                                        </p:tgtEl>
                                        <p:attrNameLst>
                                          <p:attrName>style.visibility</p:attrName>
                                        </p:attrNameLst>
                                      </p:cBhvr>
                                      <p:to>
                                        <p:strVal val="visible"/>
                                      </p:to>
                                    </p:set>
                                    <p:anim calcmode="lin" valueType="num">
                                      <p:cBhvr additive="base">
                                        <p:cTn id="7" dur="500" fill="hold"/>
                                        <p:tgtEl>
                                          <p:spTgt spid="217093"/>
                                        </p:tgtEl>
                                        <p:attrNameLst>
                                          <p:attrName>ppt_x</p:attrName>
                                        </p:attrNameLst>
                                      </p:cBhvr>
                                      <p:tavLst>
                                        <p:tav tm="0">
                                          <p:val>
                                            <p:strVal val="1+#ppt_w/2"/>
                                          </p:val>
                                        </p:tav>
                                        <p:tav tm="100000">
                                          <p:val>
                                            <p:strVal val="#ppt_x"/>
                                          </p:val>
                                        </p:tav>
                                      </p:tavLst>
                                    </p:anim>
                                    <p:anim calcmode="lin" valueType="num">
                                      <p:cBhvr additive="base">
                                        <p:cTn id="8" dur="500" fill="hold"/>
                                        <p:tgtEl>
                                          <p:spTgt spid="2170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7" name="Group 2">
            <a:extLst>
              <a:ext uri="{FF2B5EF4-FFF2-40B4-BE49-F238E27FC236}">
                <a16:creationId xmlns:a16="http://schemas.microsoft.com/office/drawing/2014/main" id="{98DB4AD8-6F55-4451-8B50-5919FDA2A42E}"/>
              </a:ext>
            </a:extLst>
          </p:cNvPr>
          <p:cNvGrpSpPr>
            <a:grpSpLocks/>
          </p:cNvGrpSpPr>
          <p:nvPr/>
        </p:nvGrpSpPr>
        <p:grpSpPr bwMode="auto">
          <a:xfrm>
            <a:off x="0" y="0"/>
            <a:ext cx="9144000" cy="976313"/>
            <a:chOff x="0" y="0"/>
            <a:chExt cx="5760" cy="615"/>
          </a:xfrm>
        </p:grpSpPr>
        <p:sp>
          <p:nvSpPr>
            <p:cNvPr id="70662" name="Text Box 3">
              <a:extLst>
                <a:ext uri="{FF2B5EF4-FFF2-40B4-BE49-F238E27FC236}">
                  <a16:creationId xmlns:a16="http://schemas.microsoft.com/office/drawing/2014/main" id="{B232BFBD-C3ED-4B8C-A7C5-7BE4280FD13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70663" name="Text Box 4">
              <a:extLst>
                <a:ext uri="{FF2B5EF4-FFF2-40B4-BE49-F238E27FC236}">
                  <a16:creationId xmlns:a16="http://schemas.microsoft.com/office/drawing/2014/main" id="{57D31F95-3F38-44EC-BB8E-850E3E676B4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70658" name="Text Box 7">
            <a:extLst>
              <a:ext uri="{FF2B5EF4-FFF2-40B4-BE49-F238E27FC236}">
                <a16:creationId xmlns:a16="http://schemas.microsoft.com/office/drawing/2014/main" id="{AFD520CB-93AA-4A1C-A3DD-F702BF569F6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5240" name="Text Box 8">
            <a:extLst>
              <a:ext uri="{FF2B5EF4-FFF2-40B4-BE49-F238E27FC236}">
                <a16:creationId xmlns:a16="http://schemas.microsoft.com/office/drawing/2014/main" id="{C2061780-B685-4499-A083-C833ED972620}"/>
              </a:ext>
            </a:extLst>
          </p:cNvPr>
          <p:cNvSpPr txBox="1">
            <a:spLocks noChangeArrowheads="1"/>
          </p:cNvSpPr>
          <p:nvPr/>
        </p:nvSpPr>
        <p:spPr bwMode="auto">
          <a:xfrm>
            <a:off x="1905000" y="1143000"/>
            <a:ext cx="4724400" cy="641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spcBef>
                <a:spcPct val="50000"/>
              </a:spcBef>
              <a:defRPr/>
            </a:pPr>
            <a:r>
              <a:rPr lang="en-US" altLang="en-US" sz="3600" b="1">
                <a:latin typeface="Arial" charset="0"/>
                <a:ea typeface="ＭＳ Ｐゴシック" charset="-128"/>
              </a:rPr>
              <a:t>Community Initiated</a:t>
            </a:r>
          </a:p>
        </p:txBody>
      </p:sp>
      <p:sp>
        <p:nvSpPr>
          <p:cNvPr id="70660" name="Rectangle 1">
            <a:extLst>
              <a:ext uri="{FF2B5EF4-FFF2-40B4-BE49-F238E27FC236}">
                <a16:creationId xmlns:a16="http://schemas.microsoft.com/office/drawing/2014/main" id="{02AA6960-AFB5-49D2-9F5F-7430D2CD1E11}"/>
              </a:ext>
            </a:extLst>
          </p:cNvPr>
          <p:cNvSpPr>
            <a:spLocks noChangeArrowheads="1"/>
          </p:cNvSpPr>
          <p:nvPr/>
        </p:nvSpPr>
        <p:spPr bwMode="auto">
          <a:xfrm>
            <a:off x="342900" y="2093416"/>
            <a:ext cx="510540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rgbClr val="16165D"/>
                </a:solidFill>
                <a:latin typeface="Verdana" panose="020B0604030504040204" pitchFamily="34" charset="0"/>
                <a:ea typeface="Verdana" panose="020B0604030504040204" pitchFamily="34" charset="0"/>
              </a:rPr>
              <a:t>West Virginia was hit hard by floods in 2016 and called on West Virginia University to help with relief efforts</a:t>
            </a:r>
          </a:p>
          <a:p>
            <a:pPr eaLnBrk="1" hangingPunct="1"/>
            <a:endParaRPr lang="en-US" altLang="en-US" dirty="0">
              <a:solidFill>
                <a:srgbClr val="16165D"/>
              </a:solidFill>
              <a:latin typeface="Verdana" panose="020B0604030504040204" pitchFamily="34" charset="0"/>
              <a:ea typeface="Verdana" panose="020B0604030504040204" pitchFamily="34" charset="0"/>
            </a:endParaRPr>
          </a:p>
          <a:p>
            <a:pPr eaLnBrk="1" hangingPunct="1"/>
            <a:r>
              <a:rPr lang="en-US" altLang="en-US" dirty="0">
                <a:solidFill>
                  <a:srgbClr val="16165D"/>
                </a:solidFill>
                <a:latin typeface="Verdana" panose="020B0604030504040204" pitchFamily="34" charset="0"/>
                <a:ea typeface="Verdana" panose="020B0604030504040204" pitchFamily="34" charset="0"/>
              </a:rPr>
              <a:t>Dollars for Disaster Donation jars were placed around campus and various WVU athletic teams hosted drop-off sites to collect water and other needed items</a:t>
            </a:r>
          </a:p>
        </p:txBody>
      </p:sp>
      <p:pic>
        <p:nvPicPr>
          <p:cNvPr id="3" name="Picture 2">
            <a:extLst>
              <a:ext uri="{FF2B5EF4-FFF2-40B4-BE49-F238E27FC236}">
                <a16:creationId xmlns:a16="http://schemas.microsoft.com/office/drawing/2014/main" id="{2C098ECE-84EE-4E5E-ADAB-910CF006AFF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2908300"/>
            <a:ext cx="2755900"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1" name="Group 2">
            <a:extLst>
              <a:ext uri="{FF2B5EF4-FFF2-40B4-BE49-F238E27FC236}">
                <a16:creationId xmlns:a16="http://schemas.microsoft.com/office/drawing/2014/main" id="{510BEBFE-D9C3-4AC7-BDB4-32A9416018E5}"/>
              </a:ext>
            </a:extLst>
          </p:cNvPr>
          <p:cNvGrpSpPr>
            <a:grpSpLocks/>
          </p:cNvGrpSpPr>
          <p:nvPr/>
        </p:nvGrpSpPr>
        <p:grpSpPr bwMode="auto">
          <a:xfrm>
            <a:off x="0" y="0"/>
            <a:ext cx="9144000" cy="976313"/>
            <a:chOff x="0" y="0"/>
            <a:chExt cx="5760" cy="615"/>
          </a:xfrm>
        </p:grpSpPr>
        <p:sp>
          <p:nvSpPr>
            <p:cNvPr id="71686" name="Text Box 3">
              <a:extLst>
                <a:ext uri="{FF2B5EF4-FFF2-40B4-BE49-F238E27FC236}">
                  <a16:creationId xmlns:a16="http://schemas.microsoft.com/office/drawing/2014/main" id="{DD083F11-0374-435B-910C-054EDFF599D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71687" name="Text Box 4">
              <a:extLst>
                <a:ext uri="{FF2B5EF4-FFF2-40B4-BE49-F238E27FC236}">
                  <a16:creationId xmlns:a16="http://schemas.microsoft.com/office/drawing/2014/main" id="{79776A37-C2C1-45C3-A43C-78E96DB83D8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71682" name="Text Box 7">
            <a:extLst>
              <a:ext uri="{FF2B5EF4-FFF2-40B4-BE49-F238E27FC236}">
                <a16:creationId xmlns:a16="http://schemas.microsoft.com/office/drawing/2014/main" id="{08E8C16C-4768-4622-AC44-E7F6E849F48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5240" name="Text Box 8">
            <a:extLst>
              <a:ext uri="{FF2B5EF4-FFF2-40B4-BE49-F238E27FC236}">
                <a16:creationId xmlns:a16="http://schemas.microsoft.com/office/drawing/2014/main" id="{7CD437A6-451E-4A75-9375-4D35B9A700B8}"/>
              </a:ext>
            </a:extLst>
          </p:cNvPr>
          <p:cNvSpPr txBox="1">
            <a:spLocks noChangeArrowheads="1"/>
          </p:cNvSpPr>
          <p:nvPr/>
        </p:nvSpPr>
        <p:spPr bwMode="auto">
          <a:xfrm>
            <a:off x="1905000" y="1143000"/>
            <a:ext cx="4724400" cy="641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spcBef>
                <a:spcPct val="50000"/>
              </a:spcBef>
              <a:defRPr/>
            </a:pPr>
            <a:r>
              <a:rPr lang="en-US" altLang="en-US" sz="3600" b="1" dirty="0">
                <a:latin typeface="Arial" charset="0"/>
                <a:ea typeface="ＭＳ Ｐゴシック" charset="-128"/>
              </a:rPr>
              <a:t>Brand Initiated</a:t>
            </a:r>
          </a:p>
        </p:txBody>
      </p:sp>
      <p:sp>
        <p:nvSpPr>
          <p:cNvPr id="71684" name="Rectangle 1">
            <a:extLst>
              <a:ext uri="{FF2B5EF4-FFF2-40B4-BE49-F238E27FC236}">
                <a16:creationId xmlns:a16="http://schemas.microsoft.com/office/drawing/2014/main" id="{7B8B3E0B-9D9B-46A0-86E8-2D47021AB5E0}"/>
              </a:ext>
            </a:extLst>
          </p:cNvPr>
          <p:cNvSpPr>
            <a:spLocks noChangeArrowheads="1"/>
          </p:cNvSpPr>
          <p:nvPr/>
        </p:nvSpPr>
        <p:spPr bwMode="auto">
          <a:xfrm>
            <a:off x="304800" y="2133600"/>
            <a:ext cx="853440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16165D"/>
                </a:solidFill>
              </a:rPr>
              <a:t>Brands will create community relations initiatives to utilize the powerful platform of sports and entertainment to encourage positive action and behavior</a:t>
            </a:r>
          </a:p>
          <a:p>
            <a:pPr eaLnBrk="1" hangingPunct="1"/>
            <a:endParaRPr lang="en-US" altLang="en-US" sz="800">
              <a:solidFill>
                <a:srgbClr val="16165D"/>
              </a:solidFill>
            </a:endParaRPr>
          </a:p>
          <a:p>
            <a:pPr eaLnBrk="1" hangingPunct="1"/>
            <a:r>
              <a:rPr lang="en-US" altLang="en-US">
                <a:solidFill>
                  <a:srgbClr val="16165D"/>
                </a:solidFill>
              </a:rPr>
              <a:t>Every year, ESPN raises awareness and money for cancer research through the V Foundation </a:t>
            </a:r>
          </a:p>
          <a:p>
            <a:pPr eaLnBrk="1" hangingPunct="1"/>
            <a:endParaRPr lang="en-US" altLang="en-US">
              <a:solidFill>
                <a:srgbClr val="16165D"/>
              </a:solidFill>
            </a:endParaRPr>
          </a:p>
        </p:txBody>
      </p:sp>
      <p:pic>
        <p:nvPicPr>
          <p:cNvPr id="71685" name="Picture 3" descr="v-foundation-delta-chi.png">
            <a:extLst>
              <a:ext uri="{FF2B5EF4-FFF2-40B4-BE49-F238E27FC236}">
                <a16:creationId xmlns:a16="http://schemas.microsoft.com/office/drawing/2014/main" id="{F51D52DA-FEFE-4E86-95DC-B72B02B9744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4343400"/>
            <a:ext cx="693420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5" name="Group 2">
            <a:extLst>
              <a:ext uri="{FF2B5EF4-FFF2-40B4-BE49-F238E27FC236}">
                <a16:creationId xmlns:a16="http://schemas.microsoft.com/office/drawing/2014/main" id="{0C4679D6-D52A-46E7-B21D-912DC081B96E}"/>
              </a:ext>
            </a:extLst>
          </p:cNvPr>
          <p:cNvGrpSpPr>
            <a:grpSpLocks/>
          </p:cNvGrpSpPr>
          <p:nvPr/>
        </p:nvGrpSpPr>
        <p:grpSpPr bwMode="auto">
          <a:xfrm>
            <a:off x="0" y="0"/>
            <a:ext cx="9144000" cy="976313"/>
            <a:chOff x="0" y="0"/>
            <a:chExt cx="5760" cy="615"/>
          </a:xfrm>
        </p:grpSpPr>
        <p:sp>
          <p:nvSpPr>
            <p:cNvPr id="72709" name="Text Box 3">
              <a:extLst>
                <a:ext uri="{FF2B5EF4-FFF2-40B4-BE49-F238E27FC236}">
                  <a16:creationId xmlns:a16="http://schemas.microsoft.com/office/drawing/2014/main" id="{10BB78D8-909A-4DA5-9189-00DC942A526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72710" name="Text Box 4">
              <a:extLst>
                <a:ext uri="{FF2B5EF4-FFF2-40B4-BE49-F238E27FC236}">
                  <a16:creationId xmlns:a16="http://schemas.microsoft.com/office/drawing/2014/main" id="{77E9351A-C08E-4838-A808-052D9688A8D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72706" name="Text Box 7">
            <a:extLst>
              <a:ext uri="{FF2B5EF4-FFF2-40B4-BE49-F238E27FC236}">
                <a16:creationId xmlns:a16="http://schemas.microsoft.com/office/drawing/2014/main" id="{E7E89E48-E2AC-4630-BE4A-290F2C99C9D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5240" name="Text Box 8">
            <a:extLst>
              <a:ext uri="{FF2B5EF4-FFF2-40B4-BE49-F238E27FC236}">
                <a16:creationId xmlns:a16="http://schemas.microsoft.com/office/drawing/2014/main" id="{6E32FD39-902C-4141-96C1-9D5263298004}"/>
              </a:ext>
            </a:extLst>
          </p:cNvPr>
          <p:cNvSpPr txBox="1">
            <a:spLocks noChangeArrowheads="1"/>
          </p:cNvSpPr>
          <p:nvPr/>
        </p:nvSpPr>
        <p:spPr bwMode="auto">
          <a:xfrm>
            <a:off x="1905000" y="1143000"/>
            <a:ext cx="4724400" cy="641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spcBef>
                <a:spcPct val="50000"/>
              </a:spcBef>
              <a:defRPr/>
            </a:pPr>
            <a:r>
              <a:rPr lang="en-US" altLang="en-US" sz="3600" b="1" dirty="0">
                <a:latin typeface="Arial" charset="0"/>
                <a:ea typeface="ＭＳ Ｐゴシック" charset="-128"/>
              </a:rPr>
              <a:t>Brand Initiated</a:t>
            </a:r>
          </a:p>
        </p:txBody>
      </p:sp>
      <p:sp>
        <p:nvSpPr>
          <p:cNvPr id="72708" name="Rectangle 1">
            <a:extLst>
              <a:ext uri="{FF2B5EF4-FFF2-40B4-BE49-F238E27FC236}">
                <a16:creationId xmlns:a16="http://schemas.microsoft.com/office/drawing/2014/main" id="{1EB4EE8E-D727-4C15-B57E-EC67404D20C3}"/>
              </a:ext>
            </a:extLst>
          </p:cNvPr>
          <p:cNvSpPr>
            <a:spLocks noChangeArrowheads="1"/>
          </p:cNvSpPr>
          <p:nvPr/>
        </p:nvSpPr>
        <p:spPr bwMode="auto">
          <a:xfrm>
            <a:off x="304800" y="2133600"/>
            <a:ext cx="853440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rgbClr val="16165D"/>
                </a:solidFill>
              </a:rPr>
              <a:t>Last year, Nike distributed $250,000 to 26 Portland area community groups through the Nike Community Impact Fund of The Oregon Community Foundation</a:t>
            </a:r>
          </a:p>
          <a:p>
            <a:pPr eaLnBrk="1" hangingPunct="1"/>
            <a:endParaRPr lang="en-US" altLang="en-US" sz="800" dirty="0">
              <a:solidFill>
                <a:srgbClr val="16165D"/>
              </a:solidFill>
            </a:endParaRPr>
          </a:p>
          <a:p>
            <a:pPr eaLnBrk="1" hangingPunct="1"/>
            <a:r>
              <a:rPr lang="en-US" altLang="en-US" dirty="0">
                <a:solidFill>
                  <a:srgbClr val="16165D"/>
                </a:solidFill>
              </a:rPr>
              <a:t>The program aims to provide area you with positive experiences through “sports and physical activity, and advance healthier, supportive and more inclusive communities." </a:t>
            </a:r>
          </a:p>
          <a:p>
            <a:pPr eaLnBrk="1" hangingPunct="1"/>
            <a:endParaRPr lang="en-US" altLang="en-US" sz="800" dirty="0">
              <a:solidFill>
                <a:srgbClr val="16165D"/>
              </a:solidFill>
            </a:endParaRPr>
          </a:p>
          <a:p>
            <a:pPr eaLnBrk="1" hangingPunct="1"/>
            <a:r>
              <a:rPr lang="en-US" altLang="en-US" dirty="0">
                <a:solidFill>
                  <a:srgbClr val="16165D"/>
                </a:solidFill>
              </a:rPr>
              <a:t>According to the Portland Business Journal, the Fund has awarded 356 grants, worth $3.75 million-plus, since launching in 2010</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5" name="Group 2">
            <a:extLst>
              <a:ext uri="{FF2B5EF4-FFF2-40B4-BE49-F238E27FC236}">
                <a16:creationId xmlns:a16="http://schemas.microsoft.com/office/drawing/2014/main" id="{0C4679D6-D52A-46E7-B21D-912DC081B96E}"/>
              </a:ext>
            </a:extLst>
          </p:cNvPr>
          <p:cNvGrpSpPr>
            <a:grpSpLocks/>
          </p:cNvGrpSpPr>
          <p:nvPr/>
        </p:nvGrpSpPr>
        <p:grpSpPr bwMode="auto">
          <a:xfrm>
            <a:off x="0" y="0"/>
            <a:ext cx="9144000" cy="976313"/>
            <a:chOff x="0" y="0"/>
            <a:chExt cx="5760" cy="615"/>
          </a:xfrm>
        </p:grpSpPr>
        <p:sp>
          <p:nvSpPr>
            <p:cNvPr id="72709" name="Text Box 3">
              <a:extLst>
                <a:ext uri="{FF2B5EF4-FFF2-40B4-BE49-F238E27FC236}">
                  <a16:creationId xmlns:a16="http://schemas.microsoft.com/office/drawing/2014/main" id="{10BB78D8-909A-4DA5-9189-00DC942A526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72710" name="Text Box 4">
              <a:extLst>
                <a:ext uri="{FF2B5EF4-FFF2-40B4-BE49-F238E27FC236}">
                  <a16:creationId xmlns:a16="http://schemas.microsoft.com/office/drawing/2014/main" id="{77E9351A-C08E-4838-A808-052D9688A8D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72706" name="Text Box 7">
            <a:extLst>
              <a:ext uri="{FF2B5EF4-FFF2-40B4-BE49-F238E27FC236}">
                <a16:creationId xmlns:a16="http://schemas.microsoft.com/office/drawing/2014/main" id="{E7E89E48-E2AC-4630-BE4A-290F2C99C9D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5240" name="Text Box 8">
            <a:extLst>
              <a:ext uri="{FF2B5EF4-FFF2-40B4-BE49-F238E27FC236}">
                <a16:creationId xmlns:a16="http://schemas.microsoft.com/office/drawing/2014/main" id="{6E32FD39-902C-4141-96C1-9D5263298004}"/>
              </a:ext>
            </a:extLst>
          </p:cNvPr>
          <p:cNvSpPr txBox="1">
            <a:spLocks noChangeArrowheads="1"/>
          </p:cNvSpPr>
          <p:nvPr/>
        </p:nvSpPr>
        <p:spPr bwMode="auto">
          <a:xfrm>
            <a:off x="1905000" y="1143000"/>
            <a:ext cx="4724400" cy="641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spcBef>
                <a:spcPct val="50000"/>
              </a:spcBef>
              <a:defRPr/>
            </a:pPr>
            <a:r>
              <a:rPr lang="en-US" altLang="en-US" sz="3600" b="1" dirty="0">
                <a:latin typeface="Arial" charset="0"/>
                <a:ea typeface="ＭＳ Ｐゴシック" charset="-128"/>
              </a:rPr>
              <a:t>Brand Initiated</a:t>
            </a:r>
          </a:p>
        </p:txBody>
      </p:sp>
      <p:sp>
        <p:nvSpPr>
          <p:cNvPr id="72708" name="Rectangle 1">
            <a:extLst>
              <a:ext uri="{FF2B5EF4-FFF2-40B4-BE49-F238E27FC236}">
                <a16:creationId xmlns:a16="http://schemas.microsoft.com/office/drawing/2014/main" id="{1EB4EE8E-D727-4C15-B57E-EC67404D20C3}"/>
              </a:ext>
            </a:extLst>
          </p:cNvPr>
          <p:cNvSpPr>
            <a:spLocks noChangeArrowheads="1"/>
          </p:cNvSpPr>
          <p:nvPr/>
        </p:nvSpPr>
        <p:spPr bwMode="auto">
          <a:xfrm>
            <a:off x="304800" y="1994307"/>
            <a:ext cx="85344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000" dirty="0">
                <a:solidFill>
                  <a:srgbClr val="16165D"/>
                </a:solidFill>
                <a:latin typeface="Verdana" panose="020B0604030504040204" pitchFamily="34" charset="0"/>
                <a:ea typeface="Verdana" panose="020B0604030504040204" pitchFamily="34" charset="0"/>
              </a:rPr>
              <a:t>When the coronavirus health crisis struck in the spring of 2020, Under </a:t>
            </a:r>
            <a:r>
              <a:rPr lang="en-US" altLang="en-US" sz="2000" dirty="0" err="1">
                <a:solidFill>
                  <a:srgbClr val="16165D"/>
                </a:solidFill>
                <a:latin typeface="Verdana" panose="020B0604030504040204" pitchFamily="34" charset="0"/>
                <a:ea typeface="Verdana" panose="020B0604030504040204" pitchFamily="34" charset="0"/>
              </a:rPr>
              <a:t>Armour</a:t>
            </a:r>
            <a:r>
              <a:rPr lang="en-US" altLang="en-US" sz="2000" dirty="0">
                <a:solidFill>
                  <a:srgbClr val="16165D"/>
                </a:solidFill>
                <a:latin typeface="Verdana" panose="020B0604030504040204" pitchFamily="34" charset="0"/>
                <a:ea typeface="Verdana" panose="020B0604030504040204" pitchFamily="34" charset="0"/>
              </a:rPr>
              <a:t> quickly responded, donating $1 million to Feeding America and another $1 million to youth sports nonprofit Good Sports, along with manufacturing 500,000 masks and thousands of face shields and hospital gowns for frontline workers</a:t>
            </a:r>
          </a:p>
        </p:txBody>
      </p:sp>
      <p:pic>
        <p:nvPicPr>
          <p:cNvPr id="7170" name="Picture 2" descr="Under Armour making face masks, shields, fanny packs for medical  professionals | WBFF">
            <a:extLst>
              <a:ext uri="{FF2B5EF4-FFF2-40B4-BE49-F238E27FC236}">
                <a16:creationId xmlns:a16="http://schemas.microsoft.com/office/drawing/2014/main" id="{2C5917D6-CAC6-4985-903A-65550C2A96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0300" y="3974772"/>
            <a:ext cx="4343400" cy="2444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48989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29" name="Group 2">
            <a:extLst>
              <a:ext uri="{FF2B5EF4-FFF2-40B4-BE49-F238E27FC236}">
                <a16:creationId xmlns:a16="http://schemas.microsoft.com/office/drawing/2014/main" id="{D822058D-4F87-4123-AB6E-103B6A0015ED}"/>
              </a:ext>
            </a:extLst>
          </p:cNvPr>
          <p:cNvGrpSpPr>
            <a:grpSpLocks/>
          </p:cNvGrpSpPr>
          <p:nvPr/>
        </p:nvGrpSpPr>
        <p:grpSpPr bwMode="auto">
          <a:xfrm>
            <a:off x="0" y="0"/>
            <a:ext cx="9144000" cy="976313"/>
            <a:chOff x="0" y="0"/>
            <a:chExt cx="5760" cy="615"/>
          </a:xfrm>
        </p:grpSpPr>
        <p:sp>
          <p:nvSpPr>
            <p:cNvPr id="73735" name="Text Box 3">
              <a:extLst>
                <a:ext uri="{FF2B5EF4-FFF2-40B4-BE49-F238E27FC236}">
                  <a16:creationId xmlns:a16="http://schemas.microsoft.com/office/drawing/2014/main" id="{7D5D6947-B23C-4ED3-B1B9-6E34726F6E5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73736" name="Text Box 4">
              <a:extLst>
                <a:ext uri="{FF2B5EF4-FFF2-40B4-BE49-F238E27FC236}">
                  <a16:creationId xmlns:a16="http://schemas.microsoft.com/office/drawing/2014/main" id="{9FFD3DE9-B5BE-47D6-91BE-9880D0D9B2A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108549" name="Rectangle 5">
            <a:extLst>
              <a:ext uri="{FF2B5EF4-FFF2-40B4-BE49-F238E27FC236}">
                <a16:creationId xmlns:a16="http://schemas.microsoft.com/office/drawing/2014/main" id="{9CF3EE2C-7458-43E4-A0E2-4A14BDABD019}"/>
              </a:ext>
            </a:extLst>
          </p:cNvPr>
          <p:cNvSpPr>
            <a:spLocks noChangeArrowheads="1"/>
          </p:cNvSpPr>
          <p:nvPr/>
        </p:nvSpPr>
        <p:spPr bwMode="auto">
          <a:xfrm>
            <a:off x="228600" y="1905000"/>
            <a:ext cx="4114800" cy="398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solidFill>
                  <a:srgbClr val="000099"/>
                </a:solidFill>
                <a:latin typeface="Verdana" panose="020B0604030504040204" pitchFamily="34" charset="0"/>
              </a:rPr>
              <a:t>Many athletes and celebrities have used their “celebrity status” to make a positive impact on issues important to them</a:t>
            </a:r>
          </a:p>
          <a:p>
            <a:pPr eaLnBrk="1" hangingPunct="1"/>
            <a:endParaRPr lang="en-US" altLang="en-US" sz="1600" i="1">
              <a:solidFill>
                <a:srgbClr val="000099"/>
              </a:solidFill>
              <a:latin typeface="Verdana" panose="020B0604030504040204" pitchFamily="34" charset="0"/>
            </a:endParaRPr>
          </a:p>
          <a:p>
            <a:pPr eaLnBrk="1" hangingPunct="1"/>
            <a:r>
              <a:rPr lang="en-US" altLang="en-US" i="1">
                <a:solidFill>
                  <a:srgbClr val="000099"/>
                </a:solidFill>
                <a:latin typeface="Verdana" panose="020B0604030504040204" pitchFamily="34" charset="0"/>
              </a:rPr>
              <a:t>Celebrity foundations can help individual athletes and entertainers shed negative images </a:t>
            </a:r>
          </a:p>
        </p:txBody>
      </p:sp>
      <p:sp>
        <p:nvSpPr>
          <p:cNvPr id="73731" name="Rectangle 6">
            <a:extLst>
              <a:ext uri="{FF2B5EF4-FFF2-40B4-BE49-F238E27FC236}">
                <a16:creationId xmlns:a16="http://schemas.microsoft.com/office/drawing/2014/main" id="{7BC94D36-DE45-44E1-9431-C60CAC592E2A}"/>
              </a:ext>
            </a:extLst>
          </p:cNvPr>
          <p:cNvSpPr>
            <a:spLocks noChangeArrowheads="1"/>
          </p:cNvSpPr>
          <p:nvPr/>
        </p:nvSpPr>
        <p:spPr bwMode="auto">
          <a:xfrm>
            <a:off x="2057400" y="914400"/>
            <a:ext cx="487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dirty="0">
                <a:latin typeface="Verdana" panose="020B0604030504040204" pitchFamily="34" charset="0"/>
              </a:rPr>
              <a:t>Foundations</a:t>
            </a:r>
          </a:p>
        </p:txBody>
      </p:sp>
      <p:sp>
        <p:nvSpPr>
          <p:cNvPr id="108551" name="Line 7">
            <a:extLst>
              <a:ext uri="{FF2B5EF4-FFF2-40B4-BE49-F238E27FC236}">
                <a16:creationId xmlns:a16="http://schemas.microsoft.com/office/drawing/2014/main" id="{AAE6848E-B232-47B6-8EDA-A77E3EF9A103}"/>
              </a:ext>
            </a:extLst>
          </p:cNvPr>
          <p:cNvSpPr>
            <a:spLocks noChangeShapeType="1"/>
          </p:cNvSpPr>
          <p:nvPr/>
        </p:nvSpPr>
        <p:spPr bwMode="auto">
          <a:xfrm>
            <a:off x="4495800" y="1676400"/>
            <a:ext cx="0" cy="44196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8552" name="Rectangle 8">
            <a:extLst>
              <a:ext uri="{FF2B5EF4-FFF2-40B4-BE49-F238E27FC236}">
                <a16:creationId xmlns:a16="http://schemas.microsoft.com/office/drawing/2014/main" id="{29FB9057-D6C8-460B-AFE0-40F4C67502F0}"/>
              </a:ext>
            </a:extLst>
          </p:cNvPr>
          <p:cNvSpPr>
            <a:spLocks noChangeArrowheads="1"/>
          </p:cNvSpPr>
          <p:nvPr/>
        </p:nvSpPr>
        <p:spPr bwMode="auto">
          <a:xfrm>
            <a:off x="4724400" y="1905000"/>
            <a:ext cx="41148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Foundation:</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An association established by an organization, athlete or</a:t>
            </a:r>
          </a:p>
          <a:p>
            <a:pPr eaLnBrk="1" hangingPunct="1"/>
            <a:r>
              <a:rPr lang="en-US" altLang="en-US">
                <a:latin typeface="Verdana" panose="020B0604030504040204" pitchFamily="34" charset="0"/>
              </a:rPr>
              <a:t>celebrity to maintain, assist, or finance other institutions or programs that are of an educational, charitable, or social nature </a:t>
            </a:r>
          </a:p>
        </p:txBody>
      </p:sp>
      <p:sp>
        <p:nvSpPr>
          <p:cNvPr id="73734" name="Text Box 9">
            <a:extLst>
              <a:ext uri="{FF2B5EF4-FFF2-40B4-BE49-F238E27FC236}">
                <a16:creationId xmlns:a16="http://schemas.microsoft.com/office/drawing/2014/main" id="{477B0C7A-8D19-49D5-B999-CCADC63A4B7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8552"/>
                                        </p:tgtEl>
                                        <p:attrNameLst>
                                          <p:attrName>style.visibility</p:attrName>
                                        </p:attrNameLst>
                                      </p:cBhvr>
                                      <p:to>
                                        <p:strVal val="visible"/>
                                      </p:to>
                                    </p:set>
                                    <p:anim calcmode="lin" valueType="num">
                                      <p:cBhvr additive="base">
                                        <p:cTn id="7" dur="500" fill="hold"/>
                                        <p:tgtEl>
                                          <p:spTgt spid="108552"/>
                                        </p:tgtEl>
                                        <p:attrNameLst>
                                          <p:attrName>ppt_x</p:attrName>
                                        </p:attrNameLst>
                                      </p:cBhvr>
                                      <p:tavLst>
                                        <p:tav tm="0">
                                          <p:val>
                                            <p:strVal val="1+#ppt_w/2"/>
                                          </p:val>
                                        </p:tav>
                                        <p:tav tm="100000">
                                          <p:val>
                                            <p:strVal val="#ppt_x"/>
                                          </p:val>
                                        </p:tav>
                                      </p:tavLst>
                                    </p:anim>
                                    <p:anim calcmode="lin" valueType="num">
                                      <p:cBhvr additive="base">
                                        <p:cTn id="8" dur="500" fill="hold"/>
                                        <p:tgtEl>
                                          <p:spTgt spid="108552"/>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08551"/>
                                        </p:tgtEl>
                                        <p:attrNameLst>
                                          <p:attrName>style.visibility</p:attrName>
                                        </p:attrNameLst>
                                      </p:cBhvr>
                                      <p:to>
                                        <p:strVal val="visible"/>
                                      </p:to>
                                    </p:set>
                                    <p:animEffect transition="in" filter="dissolve">
                                      <p:cBhvr>
                                        <p:cTn id="11" dur="500"/>
                                        <p:tgtEl>
                                          <p:spTgt spid="108551"/>
                                        </p:tgtEl>
                                      </p:cBhvr>
                                    </p:animEffect>
                                  </p:childTnLst>
                                </p:cTn>
                              </p:par>
                            </p:childTnLst>
                          </p:cTn>
                        </p:par>
                        <p:par>
                          <p:cTn id="12" fill="hold" nodeType="afterGroup">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108549"/>
                                        </p:tgtEl>
                                        <p:attrNameLst>
                                          <p:attrName>style.visibility</p:attrName>
                                        </p:attrNameLst>
                                      </p:cBhvr>
                                      <p:to>
                                        <p:strVal val="visible"/>
                                      </p:to>
                                    </p:set>
                                    <p:anim calcmode="lin" valueType="num">
                                      <p:cBhvr additive="base">
                                        <p:cTn id="15" dur="500" fill="hold"/>
                                        <p:tgtEl>
                                          <p:spTgt spid="108549"/>
                                        </p:tgtEl>
                                        <p:attrNameLst>
                                          <p:attrName>ppt_x</p:attrName>
                                        </p:attrNameLst>
                                      </p:cBhvr>
                                      <p:tavLst>
                                        <p:tav tm="0">
                                          <p:val>
                                            <p:strVal val="0-#ppt_w/2"/>
                                          </p:val>
                                        </p:tav>
                                        <p:tav tm="100000">
                                          <p:val>
                                            <p:strVal val="#ppt_x"/>
                                          </p:val>
                                        </p:tav>
                                      </p:tavLst>
                                    </p:anim>
                                    <p:anim calcmode="lin" valueType="num">
                                      <p:cBhvr additive="base">
                                        <p:cTn id="16" dur="500" fill="hold"/>
                                        <p:tgtEl>
                                          <p:spTgt spid="1085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9" grpId="0"/>
      <p:bldP spid="1085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5" name="Group 2">
            <a:extLst>
              <a:ext uri="{FF2B5EF4-FFF2-40B4-BE49-F238E27FC236}">
                <a16:creationId xmlns:a16="http://schemas.microsoft.com/office/drawing/2014/main" id="{61AB20E9-63FA-4CB9-86B4-11C3B17801D0}"/>
              </a:ext>
            </a:extLst>
          </p:cNvPr>
          <p:cNvGrpSpPr>
            <a:grpSpLocks/>
          </p:cNvGrpSpPr>
          <p:nvPr/>
        </p:nvGrpSpPr>
        <p:grpSpPr bwMode="auto">
          <a:xfrm>
            <a:off x="0" y="0"/>
            <a:ext cx="9144000" cy="976313"/>
            <a:chOff x="0" y="0"/>
            <a:chExt cx="5760" cy="615"/>
          </a:xfrm>
        </p:grpSpPr>
        <p:sp>
          <p:nvSpPr>
            <p:cNvPr id="11271" name="Text Box 3">
              <a:extLst>
                <a:ext uri="{FF2B5EF4-FFF2-40B4-BE49-F238E27FC236}">
                  <a16:creationId xmlns:a16="http://schemas.microsoft.com/office/drawing/2014/main" id="{96A0C6CB-4386-41EC-B3B1-00BD596E16B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11272" name="Text Box 4">
              <a:extLst>
                <a:ext uri="{FF2B5EF4-FFF2-40B4-BE49-F238E27FC236}">
                  <a16:creationId xmlns:a16="http://schemas.microsoft.com/office/drawing/2014/main" id="{60A20099-C9FF-48DA-89AD-C503A9D9054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98309" name="Rectangle 5">
            <a:extLst>
              <a:ext uri="{FF2B5EF4-FFF2-40B4-BE49-F238E27FC236}">
                <a16:creationId xmlns:a16="http://schemas.microsoft.com/office/drawing/2014/main" id="{294BA421-2FA1-4704-8EA4-92E8196C6DE8}"/>
              </a:ext>
            </a:extLst>
          </p:cNvPr>
          <p:cNvSpPr>
            <a:spLocks noChangeArrowheads="1"/>
          </p:cNvSpPr>
          <p:nvPr/>
        </p:nvSpPr>
        <p:spPr bwMode="auto">
          <a:xfrm>
            <a:off x="304800" y="2895600"/>
            <a:ext cx="39624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solidFill>
                  <a:srgbClr val="008000"/>
                </a:solidFill>
                <a:latin typeface="Verdana" panose="020B0604030504040204" pitchFamily="34" charset="0"/>
              </a:rPr>
              <a:t>The goal of media relations is to develop and maintain a positive relationship with mass media outlets</a:t>
            </a:r>
          </a:p>
        </p:txBody>
      </p:sp>
      <p:sp>
        <p:nvSpPr>
          <p:cNvPr id="11267" name="Rectangle 6">
            <a:extLst>
              <a:ext uri="{FF2B5EF4-FFF2-40B4-BE49-F238E27FC236}">
                <a16:creationId xmlns:a16="http://schemas.microsoft.com/office/drawing/2014/main" id="{3131BB59-0CDC-4DC9-8ABA-C654996F4C39}"/>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98311" name="Line 7">
            <a:extLst>
              <a:ext uri="{FF2B5EF4-FFF2-40B4-BE49-F238E27FC236}">
                <a16:creationId xmlns:a16="http://schemas.microsoft.com/office/drawing/2014/main" id="{F5E4D022-6BF2-4E46-B09B-C97A931AF205}"/>
              </a:ext>
            </a:extLst>
          </p:cNvPr>
          <p:cNvSpPr>
            <a:spLocks noChangeShapeType="1"/>
          </p:cNvSpPr>
          <p:nvPr/>
        </p:nvSpPr>
        <p:spPr bwMode="auto">
          <a:xfrm>
            <a:off x="4572000" y="1752600"/>
            <a:ext cx="0" cy="41148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8312" name="Rectangle 8">
            <a:extLst>
              <a:ext uri="{FF2B5EF4-FFF2-40B4-BE49-F238E27FC236}">
                <a16:creationId xmlns:a16="http://schemas.microsoft.com/office/drawing/2014/main" id="{2BF2FC3B-0EED-48C7-8223-4AE15E5F235E}"/>
              </a:ext>
            </a:extLst>
          </p:cNvPr>
          <p:cNvSpPr>
            <a:spLocks noChangeArrowheads="1"/>
          </p:cNvSpPr>
          <p:nvPr/>
        </p:nvSpPr>
        <p:spPr bwMode="auto">
          <a:xfrm>
            <a:off x="4876800" y="2743200"/>
            <a:ext cx="39624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Media Relations:</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Refers to the relationship between an organization and the media </a:t>
            </a:r>
          </a:p>
        </p:txBody>
      </p:sp>
      <p:sp>
        <p:nvSpPr>
          <p:cNvPr id="11270" name="Text Box 9">
            <a:extLst>
              <a:ext uri="{FF2B5EF4-FFF2-40B4-BE49-F238E27FC236}">
                <a16:creationId xmlns:a16="http://schemas.microsoft.com/office/drawing/2014/main" id="{242013FF-8A76-480F-AFAE-0BAFDD834FA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8312"/>
                                        </p:tgtEl>
                                        <p:attrNameLst>
                                          <p:attrName>style.visibility</p:attrName>
                                        </p:attrNameLst>
                                      </p:cBhvr>
                                      <p:to>
                                        <p:strVal val="visible"/>
                                      </p:to>
                                    </p:set>
                                    <p:anim calcmode="lin" valueType="num">
                                      <p:cBhvr additive="base">
                                        <p:cTn id="7" dur="500" fill="hold"/>
                                        <p:tgtEl>
                                          <p:spTgt spid="98312"/>
                                        </p:tgtEl>
                                        <p:attrNameLst>
                                          <p:attrName>ppt_x</p:attrName>
                                        </p:attrNameLst>
                                      </p:cBhvr>
                                      <p:tavLst>
                                        <p:tav tm="0">
                                          <p:val>
                                            <p:strVal val="1+#ppt_w/2"/>
                                          </p:val>
                                        </p:tav>
                                        <p:tav tm="100000">
                                          <p:val>
                                            <p:strVal val="#ppt_x"/>
                                          </p:val>
                                        </p:tav>
                                      </p:tavLst>
                                    </p:anim>
                                    <p:anim calcmode="lin" valueType="num">
                                      <p:cBhvr additive="base">
                                        <p:cTn id="8" dur="500" fill="hold"/>
                                        <p:tgtEl>
                                          <p:spTgt spid="98312"/>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98311"/>
                                        </p:tgtEl>
                                        <p:attrNameLst>
                                          <p:attrName>style.visibility</p:attrName>
                                        </p:attrNameLst>
                                      </p:cBhvr>
                                      <p:to>
                                        <p:strVal val="visible"/>
                                      </p:to>
                                    </p:set>
                                    <p:animEffect transition="in" filter="dissolve">
                                      <p:cBhvr>
                                        <p:cTn id="11" dur="500"/>
                                        <p:tgtEl>
                                          <p:spTgt spid="98311"/>
                                        </p:tgtEl>
                                      </p:cBhvr>
                                    </p:animEffect>
                                  </p:childTnLst>
                                </p:cTn>
                              </p:par>
                            </p:childTnLst>
                          </p:cTn>
                        </p:par>
                        <p:par>
                          <p:cTn id="12" fill="hold" nodeType="afterGroup">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98309">
                                            <p:txEl>
                                              <p:pRg st="0" end="0"/>
                                            </p:txEl>
                                          </p:spTgt>
                                        </p:tgtEl>
                                        <p:attrNameLst>
                                          <p:attrName>style.visibility</p:attrName>
                                        </p:attrNameLst>
                                      </p:cBhvr>
                                      <p:to>
                                        <p:strVal val="visible"/>
                                      </p:to>
                                    </p:set>
                                    <p:anim calcmode="lin" valueType="num">
                                      <p:cBhvr additive="base">
                                        <p:cTn id="15" dur="500" fill="hold"/>
                                        <p:tgtEl>
                                          <p:spTgt spid="98309">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9830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9" grpId="0" build="allAtOnce"/>
      <p:bldP spid="9831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753" name="Group 2">
            <a:extLst>
              <a:ext uri="{FF2B5EF4-FFF2-40B4-BE49-F238E27FC236}">
                <a16:creationId xmlns:a16="http://schemas.microsoft.com/office/drawing/2014/main" id="{F170CD68-5FB3-4B0E-B191-6D100B687B4A}"/>
              </a:ext>
            </a:extLst>
          </p:cNvPr>
          <p:cNvGrpSpPr>
            <a:grpSpLocks/>
          </p:cNvGrpSpPr>
          <p:nvPr/>
        </p:nvGrpSpPr>
        <p:grpSpPr bwMode="auto">
          <a:xfrm>
            <a:off x="0" y="0"/>
            <a:ext cx="9144000" cy="976313"/>
            <a:chOff x="0" y="0"/>
            <a:chExt cx="5760" cy="615"/>
          </a:xfrm>
        </p:grpSpPr>
        <p:sp>
          <p:nvSpPr>
            <p:cNvPr id="74757" name="Text Box 3">
              <a:extLst>
                <a:ext uri="{FF2B5EF4-FFF2-40B4-BE49-F238E27FC236}">
                  <a16:creationId xmlns:a16="http://schemas.microsoft.com/office/drawing/2014/main" id="{8BAD4E49-A31A-4339-A774-EF26456F791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74758" name="Text Box 4">
              <a:extLst>
                <a:ext uri="{FF2B5EF4-FFF2-40B4-BE49-F238E27FC236}">
                  <a16:creationId xmlns:a16="http://schemas.microsoft.com/office/drawing/2014/main" id="{75672980-4FD8-43FE-86E2-BB4B87FA2EC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pic>
        <p:nvPicPr>
          <p:cNvPr id="74754" name="Picture 14" descr="bigweblogo">
            <a:extLst>
              <a:ext uri="{FF2B5EF4-FFF2-40B4-BE49-F238E27FC236}">
                <a16:creationId xmlns:a16="http://schemas.microsoft.com/office/drawing/2014/main" id="{4280530B-86F5-4A9B-AEEA-C3092B8D1D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1066800"/>
            <a:ext cx="320992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Rectangle 15">
            <a:extLst>
              <a:ext uri="{FF2B5EF4-FFF2-40B4-BE49-F238E27FC236}">
                <a16:creationId xmlns:a16="http://schemas.microsoft.com/office/drawing/2014/main" id="{FE16EBDA-6CCF-48FA-9565-7F1A2C2885CE}"/>
              </a:ext>
            </a:extLst>
          </p:cNvPr>
          <p:cNvSpPr>
            <a:spLocks noChangeArrowheads="1"/>
          </p:cNvSpPr>
          <p:nvPr/>
        </p:nvSpPr>
        <p:spPr bwMode="auto">
          <a:xfrm>
            <a:off x="304800" y="2700338"/>
            <a:ext cx="8382000"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400" i="1"/>
              <a:t>Our mission is to support and create programs and activities that motivate youth to choose healthy lifestyles and "turn away" from substances such as drugs and alcohol. Turn 2 will reward the positive behavior of these children-especially those demonstrating academic achievement and leadership-with support of our sponsors, partners and the Turn 2 staff. Their commitment and "hands-on" involvement will be key.</a:t>
            </a:r>
          </a:p>
          <a:p>
            <a:pPr algn="ctr" eaLnBrk="1" hangingPunct="1"/>
            <a:endParaRPr lang="en-US" altLang="en-US" sz="800" i="1"/>
          </a:p>
          <a:p>
            <a:pPr algn="ctr" eaLnBrk="1" hangingPunct="1"/>
            <a:r>
              <a:rPr lang="en-US" altLang="en-US" sz="1400" b="1" i="1"/>
              <a:t>We will use the following strategies:</a:t>
            </a:r>
          </a:p>
          <a:p>
            <a:pPr algn="ctr" eaLnBrk="1" hangingPunct="1"/>
            <a:endParaRPr lang="en-US" altLang="en-US" sz="800" b="1" i="1"/>
          </a:p>
          <a:p>
            <a:pPr eaLnBrk="1" hangingPunct="1">
              <a:buFont typeface="Wingdings" panose="05000000000000000000" pitchFamily="2" charset="2"/>
              <a:buChar char="v"/>
            </a:pPr>
            <a:r>
              <a:rPr lang="en-US" altLang="en-US" sz="1400"/>
              <a:t>Create "Signature Programs" to guide children each day towards healthy lifestyles plus re-enforce the avoidance of drugs and alcohol.</a:t>
            </a:r>
            <a:br>
              <a:rPr lang="en-US" altLang="en-US" sz="1400"/>
            </a:br>
            <a:endParaRPr lang="en-US" altLang="en-US" sz="1400"/>
          </a:p>
          <a:p>
            <a:pPr eaLnBrk="1" hangingPunct="1">
              <a:buFont typeface="Wingdings" panose="05000000000000000000" pitchFamily="2" charset="2"/>
              <a:buChar char="v"/>
            </a:pPr>
            <a:r>
              <a:rPr lang="en-US" altLang="en-US" sz="1400"/>
              <a:t>Fund organizations that help prevent and treat teenage substance abuse.</a:t>
            </a:r>
            <a:br>
              <a:rPr lang="en-US" altLang="en-US" sz="1400"/>
            </a:br>
            <a:endParaRPr lang="en-US" altLang="en-US" sz="1400"/>
          </a:p>
          <a:p>
            <a:pPr eaLnBrk="1" hangingPunct="1">
              <a:buFont typeface="Wingdings" panose="05000000000000000000" pitchFamily="2" charset="2"/>
              <a:buChar char="v"/>
            </a:pPr>
            <a:r>
              <a:rPr lang="en-US" altLang="en-US" sz="1400"/>
              <a:t>Host special events as a platform for Derek Jeter to personally deliver his "message" to today's youth.</a:t>
            </a:r>
            <a:br>
              <a:rPr lang="en-US" altLang="en-US" sz="1400"/>
            </a:br>
            <a:endParaRPr lang="en-US" altLang="en-US" sz="1400"/>
          </a:p>
          <a:p>
            <a:pPr eaLnBrk="1" hangingPunct="1">
              <a:buFont typeface="Wingdings" panose="05000000000000000000" pitchFamily="2" charset="2"/>
              <a:buChar char="v"/>
            </a:pPr>
            <a:r>
              <a:rPr lang="en-US" altLang="en-US" sz="1400"/>
              <a:t>Leverage the integrity and popularity of Derek to raise awareness in children that good choices must be practiced daily. </a:t>
            </a:r>
          </a:p>
        </p:txBody>
      </p:sp>
      <p:sp>
        <p:nvSpPr>
          <p:cNvPr id="74756" name="Text Box 16">
            <a:extLst>
              <a:ext uri="{FF2B5EF4-FFF2-40B4-BE49-F238E27FC236}">
                <a16:creationId xmlns:a16="http://schemas.microsoft.com/office/drawing/2014/main" id="{53924C53-46EA-4CF6-8371-0C711F3C2D6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01" name="Group 2">
            <a:extLst>
              <a:ext uri="{FF2B5EF4-FFF2-40B4-BE49-F238E27FC236}">
                <a16:creationId xmlns:a16="http://schemas.microsoft.com/office/drawing/2014/main" id="{98323B33-B0C1-451D-9771-E0D37E843446}"/>
              </a:ext>
            </a:extLst>
          </p:cNvPr>
          <p:cNvGrpSpPr>
            <a:grpSpLocks/>
          </p:cNvGrpSpPr>
          <p:nvPr/>
        </p:nvGrpSpPr>
        <p:grpSpPr bwMode="auto">
          <a:xfrm>
            <a:off x="0" y="0"/>
            <a:ext cx="9144000" cy="976313"/>
            <a:chOff x="0" y="0"/>
            <a:chExt cx="5760" cy="615"/>
          </a:xfrm>
        </p:grpSpPr>
        <p:sp>
          <p:nvSpPr>
            <p:cNvPr id="76805" name="Text Box 3">
              <a:extLst>
                <a:ext uri="{FF2B5EF4-FFF2-40B4-BE49-F238E27FC236}">
                  <a16:creationId xmlns:a16="http://schemas.microsoft.com/office/drawing/2014/main" id="{21795CC4-E48F-47DC-8090-3A23C2A85FB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76806" name="Text Box 4">
              <a:extLst>
                <a:ext uri="{FF2B5EF4-FFF2-40B4-BE49-F238E27FC236}">
                  <a16:creationId xmlns:a16="http://schemas.microsoft.com/office/drawing/2014/main" id="{81A901B5-1531-4D2B-87D1-7B0191E9E28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34501" name="Rectangle 5">
            <a:extLst>
              <a:ext uri="{FF2B5EF4-FFF2-40B4-BE49-F238E27FC236}">
                <a16:creationId xmlns:a16="http://schemas.microsoft.com/office/drawing/2014/main" id="{4FF3F12F-C28C-418E-AAA5-877C3B24FD32}"/>
              </a:ext>
            </a:extLst>
          </p:cNvPr>
          <p:cNvSpPr>
            <a:spLocks noChangeArrowheads="1"/>
          </p:cNvSpPr>
          <p:nvPr/>
        </p:nvSpPr>
        <p:spPr bwMode="auto">
          <a:xfrm>
            <a:off x="457200" y="1177925"/>
            <a:ext cx="81534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latin typeface="Verdana" panose="020B0604030504040204" pitchFamily="34" charset="0"/>
              </a:rPr>
              <a:t>In 2016, Michael Jordan donated $1 million to the Institute for Community-Police relations and another $1 million to the NAACP Legal Defense Fund amidst widespread tensions surrounding police-related shootings </a:t>
            </a:r>
          </a:p>
        </p:txBody>
      </p:sp>
      <p:sp>
        <p:nvSpPr>
          <p:cNvPr id="76803" name="Text Box 6">
            <a:extLst>
              <a:ext uri="{FF2B5EF4-FFF2-40B4-BE49-F238E27FC236}">
                <a16:creationId xmlns:a16="http://schemas.microsoft.com/office/drawing/2014/main" id="{9071C206-462B-473E-BB95-A8D7F0A7517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76804" name="Picture 1">
            <a:extLst>
              <a:ext uri="{FF2B5EF4-FFF2-40B4-BE49-F238E27FC236}">
                <a16:creationId xmlns:a16="http://schemas.microsoft.com/office/drawing/2014/main" id="{6F0D3F6C-FEDE-4AD4-985E-1227706B2A9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62175" y="3432175"/>
            <a:ext cx="5124450" cy="288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234501"/>
                                        </p:tgtEl>
                                        <p:attrNameLst>
                                          <p:attrName>style.visibility</p:attrName>
                                        </p:attrNameLst>
                                      </p:cBhvr>
                                      <p:to>
                                        <p:strVal val="visible"/>
                                      </p:to>
                                    </p:set>
                                    <p:animEffect transition="in" filter="dissolve">
                                      <p:cBhvr>
                                        <p:cTn id="7" dur="500"/>
                                        <p:tgtEl>
                                          <p:spTgt spid="234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50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5" name="Group 2">
            <a:extLst>
              <a:ext uri="{FF2B5EF4-FFF2-40B4-BE49-F238E27FC236}">
                <a16:creationId xmlns:a16="http://schemas.microsoft.com/office/drawing/2014/main" id="{8F21062D-C618-4AFB-AC4C-F53194E6D9A0}"/>
              </a:ext>
            </a:extLst>
          </p:cNvPr>
          <p:cNvGrpSpPr>
            <a:grpSpLocks/>
          </p:cNvGrpSpPr>
          <p:nvPr/>
        </p:nvGrpSpPr>
        <p:grpSpPr bwMode="auto">
          <a:xfrm>
            <a:off x="0" y="0"/>
            <a:ext cx="9144000" cy="976313"/>
            <a:chOff x="0" y="0"/>
            <a:chExt cx="5760" cy="615"/>
          </a:xfrm>
        </p:grpSpPr>
        <p:sp>
          <p:nvSpPr>
            <p:cNvPr id="77829" name="Text Box 3">
              <a:extLst>
                <a:ext uri="{FF2B5EF4-FFF2-40B4-BE49-F238E27FC236}">
                  <a16:creationId xmlns:a16="http://schemas.microsoft.com/office/drawing/2014/main" id="{B60E0D0C-548C-4EB6-A040-131853CDFC0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77830" name="Text Box 4">
              <a:extLst>
                <a:ext uri="{FF2B5EF4-FFF2-40B4-BE49-F238E27FC236}">
                  <a16:creationId xmlns:a16="http://schemas.microsoft.com/office/drawing/2014/main" id="{28B34B9A-840E-4E4B-876D-5E8A97EC249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34501" name="Rectangle 5">
            <a:extLst>
              <a:ext uri="{FF2B5EF4-FFF2-40B4-BE49-F238E27FC236}">
                <a16:creationId xmlns:a16="http://schemas.microsoft.com/office/drawing/2014/main" id="{3D847F67-BC12-405A-8B14-283A53D63EF9}"/>
              </a:ext>
            </a:extLst>
          </p:cNvPr>
          <p:cNvSpPr>
            <a:spLocks noChangeArrowheads="1"/>
          </p:cNvSpPr>
          <p:nvPr/>
        </p:nvSpPr>
        <p:spPr bwMode="auto">
          <a:xfrm>
            <a:off x="419100" y="1760778"/>
            <a:ext cx="8153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dirty="0">
                <a:latin typeface="Verdana" panose="020B0604030504040204" pitchFamily="34" charset="0"/>
              </a:rPr>
              <a:t>In 2017, Chance the Rapper donated $1 million to support budget-strapped Chicago Public Schools </a:t>
            </a:r>
          </a:p>
        </p:txBody>
      </p:sp>
      <p:sp>
        <p:nvSpPr>
          <p:cNvPr id="77827" name="Text Box 6">
            <a:extLst>
              <a:ext uri="{FF2B5EF4-FFF2-40B4-BE49-F238E27FC236}">
                <a16:creationId xmlns:a16="http://schemas.microsoft.com/office/drawing/2014/main" id="{5B3DA422-D3E4-4F0C-A8B5-3C1F8461650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77828" name="Picture 1" descr="Chance-the-rapper-on-gma-aug-2016-billboard-1548.jpg">
            <a:extLst>
              <a:ext uri="{FF2B5EF4-FFF2-40B4-BE49-F238E27FC236}">
                <a16:creationId xmlns:a16="http://schemas.microsoft.com/office/drawing/2014/main" id="{F77938B1-4BD8-49AE-9B75-BF2EA6EFE06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71700" y="3296718"/>
            <a:ext cx="4800600" cy="317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
            <a:extLst>
              <a:ext uri="{FF2B5EF4-FFF2-40B4-BE49-F238E27FC236}">
                <a16:creationId xmlns:a16="http://schemas.microsoft.com/office/drawing/2014/main" id="{EA012875-44E8-1B46-B142-5EE8AF0467EC}"/>
              </a:ext>
            </a:extLst>
          </p:cNvPr>
          <p:cNvSpPr>
            <a:spLocks noChangeArrowheads="1"/>
          </p:cNvSpPr>
          <p:nvPr/>
        </p:nvSpPr>
        <p:spPr bwMode="auto">
          <a:xfrm>
            <a:off x="2057400" y="914400"/>
            <a:ext cx="487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dirty="0">
                <a:latin typeface="Verdana" panose="020B0604030504040204" pitchFamily="34" charset="0"/>
              </a:rPr>
              <a:t>Foundations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234501"/>
                                        </p:tgtEl>
                                        <p:attrNameLst>
                                          <p:attrName>style.visibility</p:attrName>
                                        </p:attrNameLst>
                                      </p:cBhvr>
                                      <p:to>
                                        <p:strVal val="visible"/>
                                      </p:to>
                                    </p:set>
                                    <p:animEffect transition="in" filter="dissolve">
                                      <p:cBhvr>
                                        <p:cTn id="7" dur="500"/>
                                        <p:tgtEl>
                                          <p:spTgt spid="234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50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49" name="Group 2">
            <a:extLst>
              <a:ext uri="{FF2B5EF4-FFF2-40B4-BE49-F238E27FC236}">
                <a16:creationId xmlns:a16="http://schemas.microsoft.com/office/drawing/2014/main" id="{7E9D1FAC-84FC-4D5C-973E-B2FD6D0FF047}"/>
              </a:ext>
            </a:extLst>
          </p:cNvPr>
          <p:cNvGrpSpPr>
            <a:grpSpLocks/>
          </p:cNvGrpSpPr>
          <p:nvPr/>
        </p:nvGrpSpPr>
        <p:grpSpPr bwMode="auto">
          <a:xfrm>
            <a:off x="0" y="0"/>
            <a:ext cx="9144000" cy="976313"/>
            <a:chOff x="0" y="0"/>
            <a:chExt cx="5760" cy="615"/>
          </a:xfrm>
        </p:grpSpPr>
        <p:sp>
          <p:nvSpPr>
            <p:cNvPr id="78853" name="Text Box 3">
              <a:extLst>
                <a:ext uri="{FF2B5EF4-FFF2-40B4-BE49-F238E27FC236}">
                  <a16:creationId xmlns:a16="http://schemas.microsoft.com/office/drawing/2014/main" id="{4DC0709C-CB77-47D2-A29E-DCD51FC2032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78854" name="Text Box 4">
              <a:extLst>
                <a:ext uri="{FF2B5EF4-FFF2-40B4-BE49-F238E27FC236}">
                  <a16:creationId xmlns:a16="http://schemas.microsoft.com/office/drawing/2014/main" id="{9E436BAD-8BB6-47D6-868B-4CB0862F6F8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35525" name="Rectangle 5">
            <a:extLst>
              <a:ext uri="{FF2B5EF4-FFF2-40B4-BE49-F238E27FC236}">
                <a16:creationId xmlns:a16="http://schemas.microsoft.com/office/drawing/2014/main" id="{D3212676-336F-40EC-A65B-AA10AFAD63E1}"/>
              </a:ext>
            </a:extLst>
          </p:cNvPr>
          <p:cNvSpPr>
            <a:spLocks noChangeArrowheads="1"/>
          </p:cNvSpPr>
          <p:nvPr/>
        </p:nvSpPr>
        <p:spPr bwMode="auto">
          <a:xfrm>
            <a:off x="571500" y="1822612"/>
            <a:ext cx="80010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dirty="0">
                <a:latin typeface="Verdana" panose="020B0604030504040204" pitchFamily="34" charset="0"/>
              </a:rPr>
              <a:t>Author J.K. Rowling was recently named president of One Parent Families, a U.K. nonprofit that supports, educates and advocates for single parents. Rowling, once a single parent herself, has been one of the organization's major supporters and ambassadors since 2000. </a:t>
            </a:r>
          </a:p>
        </p:txBody>
      </p:sp>
      <p:sp>
        <p:nvSpPr>
          <p:cNvPr id="78851" name="Text Box 6">
            <a:extLst>
              <a:ext uri="{FF2B5EF4-FFF2-40B4-BE49-F238E27FC236}">
                <a16:creationId xmlns:a16="http://schemas.microsoft.com/office/drawing/2014/main" id="{47424A2C-C1C3-4144-BC83-3E2BBA95AB8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235528" name="Picture 8">
            <a:extLst>
              <a:ext uri="{FF2B5EF4-FFF2-40B4-BE49-F238E27FC236}">
                <a16:creationId xmlns:a16="http://schemas.microsoft.com/office/drawing/2014/main" id="{C3577455-08DA-4FEA-AD0D-3219755822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4495800"/>
            <a:ext cx="4514850" cy="179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
            <a:extLst>
              <a:ext uri="{FF2B5EF4-FFF2-40B4-BE49-F238E27FC236}">
                <a16:creationId xmlns:a16="http://schemas.microsoft.com/office/drawing/2014/main" id="{1A27EFCA-A53D-1B40-ABF2-72FDC3FB782E}"/>
              </a:ext>
            </a:extLst>
          </p:cNvPr>
          <p:cNvSpPr>
            <a:spLocks noChangeArrowheads="1"/>
          </p:cNvSpPr>
          <p:nvPr/>
        </p:nvSpPr>
        <p:spPr bwMode="auto">
          <a:xfrm>
            <a:off x="2057400" y="914400"/>
            <a:ext cx="487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dirty="0">
                <a:latin typeface="Verdana" panose="020B0604030504040204" pitchFamily="34" charset="0"/>
              </a:rPr>
              <a:t>Foundations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235525"/>
                                        </p:tgtEl>
                                        <p:attrNameLst>
                                          <p:attrName>style.visibility</p:attrName>
                                        </p:attrNameLst>
                                      </p:cBhvr>
                                      <p:to>
                                        <p:strVal val="visible"/>
                                      </p:to>
                                    </p:set>
                                    <p:animEffect transition="in" filter="dissolve">
                                      <p:cBhvr>
                                        <p:cTn id="7" dur="500"/>
                                        <p:tgtEl>
                                          <p:spTgt spid="235525"/>
                                        </p:tgtEl>
                                      </p:cBhvr>
                                    </p:animEffect>
                                  </p:childTnLst>
                                </p:cTn>
                              </p:par>
                              <p:par>
                                <p:cTn id="8" presetID="9" presetClass="entr" presetSubtype="0" fill="hold" nodeType="withEffect">
                                  <p:stCondLst>
                                    <p:cond delay="0"/>
                                  </p:stCondLst>
                                  <p:childTnLst>
                                    <p:set>
                                      <p:cBhvr>
                                        <p:cTn id="9" dur="1" fill="hold">
                                          <p:stCondLst>
                                            <p:cond delay="0"/>
                                          </p:stCondLst>
                                        </p:cTn>
                                        <p:tgtEl>
                                          <p:spTgt spid="235528"/>
                                        </p:tgtEl>
                                        <p:attrNameLst>
                                          <p:attrName>style.visibility</p:attrName>
                                        </p:attrNameLst>
                                      </p:cBhvr>
                                      <p:to>
                                        <p:strVal val="visible"/>
                                      </p:to>
                                    </p:set>
                                    <p:animEffect transition="in" filter="dissolve">
                                      <p:cBhvr>
                                        <p:cTn id="10" dur="500"/>
                                        <p:tgtEl>
                                          <p:spTgt spid="235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49" name="Group 2">
            <a:extLst>
              <a:ext uri="{FF2B5EF4-FFF2-40B4-BE49-F238E27FC236}">
                <a16:creationId xmlns:a16="http://schemas.microsoft.com/office/drawing/2014/main" id="{7E9D1FAC-84FC-4D5C-973E-B2FD6D0FF047}"/>
              </a:ext>
            </a:extLst>
          </p:cNvPr>
          <p:cNvGrpSpPr>
            <a:grpSpLocks/>
          </p:cNvGrpSpPr>
          <p:nvPr/>
        </p:nvGrpSpPr>
        <p:grpSpPr bwMode="auto">
          <a:xfrm>
            <a:off x="0" y="0"/>
            <a:ext cx="9144000" cy="976313"/>
            <a:chOff x="0" y="0"/>
            <a:chExt cx="5760" cy="615"/>
          </a:xfrm>
        </p:grpSpPr>
        <p:sp>
          <p:nvSpPr>
            <p:cNvPr id="78853" name="Text Box 3">
              <a:extLst>
                <a:ext uri="{FF2B5EF4-FFF2-40B4-BE49-F238E27FC236}">
                  <a16:creationId xmlns:a16="http://schemas.microsoft.com/office/drawing/2014/main" id="{4DC0709C-CB77-47D2-A29E-DCD51FC2032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78854" name="Text Box 4">
              <a:extLst>
                <a:ext uri="{FF2B5EF4-FFF2-40B4-BE49-F238E27FC236}">
                  <a16:creationId xmlns:a16="http://schemas.microsoft.com/office/drawing/2014/main" id="{9E436BAD-8BB6-47D6-868B-4CB0862F6F8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35525" name="Rectangle 5">
            <a:extLst>
              <a:ext uri="{FF2B5EF4-FFF2-40B4-BE49-F238E27FC236}">
                <a16:creationId xmlns:a16="http://schemas.microsoft.com/office/drawing/2014/main" id="{D3212676-336F-40EC-A65B-AA10AFAD63E1}"/>
              </a:ext>
            </a:extLst>
          </p:cNvPr>
          <p:cNvSpPr>
            <a:spLocks noChangeArrowheads="1"/>
          </p:cNvSpPr>
          <p:nvPr/>
        </p:nvSpPr>
        <p:spPr bwMode="auto">
          <a:xfrm>
            <a:off x="424544" y="2433521"/>
            <a:ext cx="39624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dirty="0">
                <a:solidFill>
                  <a:srgbClr val="C00000"/>
                </a:solidFill>
                <a:latin typeface="Verdana" panose="020B0604030504040204" pitchFamily="34" charset="0"/>
              </a:rPr>
              <a:t>In 2019, Stephen Curry and his wife Ayesha launched the Eat. Learn. Play. Foundation to address nutrition, education and recreation needs for Oakland area youth</a:t>
            </a:r>
          </a:p>
        </p:txBody>
      </p:sp>
      <p:sp>
        <p:nvSpPr>
          <p:cNvPr id="78851" name="Text Box 6">
            <a:extLst>
              <a:ext uri="{FF2B5EF4-FFF2-40B4-BE49-F238E27FC236}">
                <a16:creationId xmlns:a16="http://schemas.microsoft.com/office/drawing/2014/main" id="{47424A2C-C1C3-4144-BC83-3E2BBA95AB8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 name="Rectangle 6">
            <a:extLst>
              <a:ext uri="{FF2B5EF4-FFF2-40B4-BE49-F238E27FC236}">
                <a16:creationId xmlns:a16="http://schemas.microsoft.com/office/drawing/2014/main" id="{424450F1-0F5D-4C4A-98B3-DF0B41C2C94B}"/>
              </a:ext>
            </a:extLst>
          </p:cNvPr>
          <p:cNvSpPr>
            <a:spLocks noChangeArrowheads="1"/>
          </p:cNvSpPr>
          <p:nvPr/>
        </p:nvSpPr>
        <p:spPr bwMode="auto">
          <a:xfrm>
            <a:off x="2057400" y="995551"/>
            <a:ext cx="487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dirty="0">
                <a:latin typeface="Verdana" panose="020B0604030504040204" pitchFamily="34" charset="0"/>
              </a:rPr>
              <a:t>Foundations</a:t>
            </a:r>
          </a:p>
        </p:txBody>
      </p:sp>
      <p:pic>
        <p:nvPicPr>
          <p:cNvPr id="2" name="Picture 1">
            <a:extLst>
              <a:ext uri="{FF2B5EF4-FFF2-40B4-BE49-F238E27FC236}">
                <a16:creationId xmlns:a16="http://schemas.microsoft.com/office/drawing/2014/main" id="{8E9F116F-CF66-1D43-9B41-DBF0DC5960F3}"/>
              </a:ext>
            </a:extLst>
          </p:cNvPr>
          <p:cNvPicPr>
            <a:picLocks noChangeAspect="1"/>
          </p:cNvPicPr>
          <p:nvPr/>
        </p:nvPicPr>
        <p:blipFill>
          <a:blip r:embed="rId2"/>
          <a:stretch>
            <a:fillRect/>
          </a:stretch>
        </p:blipFill>
        <p:spPr>
          <a:xfrm>
            <a:off x="4724400" y="1942594"/>
            <a:ext cx="4038600" cy="4038600"/>
          </a:xfrm>
          <a:prstGeom prst="rect">
            <a:avLst/>
          </a:prstGeom>
        </p:spPr>
      </p:pic>
    </p:spTree>
    <p:extLst>
      <p:ext uri="{BB962C8B-B14F-4D97-AF65-F5344CB8AC3E}">
        <p14:creationId xmlns:p14="http://schemas.microsoft.com/office/powerpoint/2010/main" val="23095595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235525"/>
                                        </p:tgtEl>
                                        <p:attrNameLst>
                                          <p:attrName>style.visibility</p:attrName>
                                        </p:attrNameLst>
                                      </p:cBhvr>
                                      <p:to>
                                        <p:strVal val="visible"/>
                                      </p:to>
                                    </p:set>
                                    <p:animEffect transition="in" filter="dissolve">
                                      <p:cBhvr>
                                        <p:cTn id="7" dur="500"/>
                                        <p:tgtEl>
                                          <p:spTgt spid="235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49" name="Group 2">
            <a:extLst>
              <a:ext uri="{FF2B5EF4-FFF2-40B4-BE49-F238E27FC236}">
                <a16:creationId xmlns:a16="http://schemas.microsoft.com/office/drawing/2014/main" id="{7E9D1FAC-84FC-4D5C-973E-B2FD6D0FF047}"/>
              </a:ext>
            </a:extLst>
          </p:cNvPr>
          <p:cNvGrpSpPr>
            <a:grpSpLocks/>
          </p:cNvGrpSpPr>
          <p:nvPr/>
        </p:nvGrpSpPr>
        <p:grpSpPr bwMode="auto">
          <a:xfrm>
            <a:off x="0" y="0"/>
            <a:ext cx="9144000" cy="976313"/>
            <a:chOff x="0" y="0"/>
            <a:chExt cx="5760" cy="615"/>
          </a:xfrm>
        </p:grpSpPr>
        <p:sp>
          <p:nvSpPr>
            <p:cNvPr id="78853" name="Text Box 3">
              <a:extLst>
                <a:ext uri="{FF2B5EF4-FFF2-40B4-BE49-F238E27FC236}">
                  <a16:creationId xmlns:a16="http://schemas.microsoft.com/office/drawing/2014/main" id="{4DC0709C-CB77-47D2-A29E-DCD51FC2032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78854" name="Text Box 4">
              <a:extLst>
                <a:ext uri="{FF2B5EF4-FFF2-40B4-BE49-F238E27FC236}">
                  <a16:creationId xmlns:a16="http://schemas.microsoft.com/office/drawing/2014/main" id="{9E436BAD-8BB6-47D6-868B-4CB0862F6F8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35525" name="Rectangle 5">
            <a:extLst>
              <a:ext uri="{FF2B5EF4-FFF2-40B4-BE49-F238E27FC236}">
                <a16:creationId xmlns:a16="http://schemas.microsoft.com/office/drawing/2014/main" id="{D3212676-336F-40EC-A65B-AA10AFAD63E1}"/>
              </a:ext>
            </a:extLst>
          </p:cNvPr>
          <p:cNvSpPr>
            <a:spLocks noChangeArrowheads="1"/>
          </p:cNvSpPr>
          <p:nvPr/>
        </p:nvSpPr>
        <p:spPr bwMode="auto">
          <a:xfrm>
            <a:off x="478972" y="1797784"/>
            <a:ext cx="8033656"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i="1" dirty="0">
                <a:solidFill>
                  <a:schemeClr val="accent6"/>
                </a:solidFill>
                <a:latin typeface="Verdana" panose="020B0604030504040204" pitchFamily="34" charset="0"/>
              </a:rPr>
              <a:t>Like many athlete and celebrity foundations, former Dallas Mavericks’ star Dirk Nowitzki pledged his support during the pandemic when the Dirk Nowitzki Foundation donated more than $100,000 to North Texas organizations to aid local organizations in their fight against the coronavirus </a:t>
            </a:r>
          </a:p>
        </p:txBody>
      </p:sp>
      <p:sp>
        <p:nvSpPr>
          <p:cNvPr id="78851" name="Text Box 6">
            <a:extLst>
              <a:ext uri="{FF2B5EF4-FFF2-40B4-BE49-F238E27FC236}">
                <a16:creationId xmlns:a16="http://schemas.microsoft.com/office/drawing/2014/main" id="{47424A2C-C1C3-4144-BC83-3E2BBA95AB8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 name="Rectangle 6">
            <a:extLst>
              <a:ext uri="{FF2B5EF4-FFF2-40B4-BE49-F238E27FC236}">
                <a16:creationId xmlns:a16="http://schemas.microsoft.com/office/drawing/2014/main" id="{424450F1-0F5D-4C4A-98B3-DF0B41C2C94B}"/>
              </a:ext>
            </a:extLst>
          </p:cNvPr>
          <p:cNvSpPr>
            <a:spLocks noChangeArrowheads="1"/>
          </p:cNvSpPr>
          <p:nvPr/>
        </p:nvSpPr>
        <p:spPr bwMode="auto">
          <a:xfrm>
            <a:off x="2057400" y="995551"/>
            <a:ext cx="487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dirty="0">
                <a:latin typeface="Verdana" panose="020B0604030504040204" pitchFamily="34" charset="0"/>
              </a:rPr>
              <a:t>Foundations</a:t>
            </a:r>
          </a:p>
        </p:txBody>
      </p:sp>
      <p:pic>
        <p:nvPicPr>
          <p:cNvPr id="8198" name="Picture 6" descr="Download HD The Dirk Nowitzki Foundation - Community Foundation Of  Singapore Transparent PNG Image - NicePNG.com">
            <a:extLst>
              <a:ext uri="{FF2B5EF4-FFF2-40B4-BE49-F238E27FC236}">
                <a16:creationId xmlns:a16="http://schemas.microsoft.com/office/drawing/2014/main" id="{047D5348-6135-4F84-8902-0C3D36913E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2220" y="3810000"/>
            <a:ext cx="4347160" cy="2686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05074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235525"/>
                                        </p:tgtEl>
                                        <p:attrNameLst>
                                          <p:attrName>style.visibility</p:attrName>
                                        </p:attrNameLst>
                                      </p:cBhvr>
                                      <p:to>
                                        <p:strVal val="visible"/>
                                      </p:to>
                                    </p:set>
                                    <p:animEffect transition="in" filter="dissolve">
                                      <p:cBhvr>
                                        <p:cTn id="7" dur="500"/>
                                        <p:tgtEl>
                                          <p:spTgt spid="235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3" name="Group 2">
            <a:extLst>
              <a:ext uri="{FF2B5EF4-FFF2-40B4-BE49-F238E27FC236}">
                <a16:creationId xmlns:a16="http://schemas.microsoft.com/office/drawing/2014/main" id="{5075E38B-3ED2-4EFC-80EE-EF0A5E818070}"/>
              </a:ext>
            </a:extLst>
          </p:cNvPr>
          <p:cNvGrpSpPr>
            <a:grpSpLocks/>
          </p:cNvGrpSpPr>
          <p:nvPr/>
        </p:nvGrpSpPr>
        <p:grpSpPr bwMode="auto">
          <a:xfrm>
            <a:off x="0" y="0"/>
            <a:ext cx="9144000" cy="976313"/>
            <a:chOff x="0" y="0"/>
            <a:chExt cx="5760" cy="615"/>
          </a:xfrm>
        </p:grpSpPr>
        <p:sp>
          <p:nvSpPr>
            <p:cNvPr id="79880" name="Text Box 3">
              <a:extLst>
                <a:ext uri="{FF2B5EF4-FFF2-40B4-BE49-F238E27FC236}">
                  <a16:creationId xmlns:a16="http://schemas.microsoft.com/office/drawing/2014/main" id="{85D727FA-74EA-4AF7-8CD4-0B5EEF856E6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79881" name="Text Box 4">
              <a:extLst>
                <a:ext uri="{FF2B5EF4-FFF2-40B4-BE49-F238E27FC236}">
                  <a16:creationId xmlns:a16="http://schemas.microsoft.com/office/drawing/2014/main" id="{20329FAD-A6F5-44CB-905E-3BCBA445FB2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79874" name="Text Box 6">
            <a:extLst>
              <a:ext uri="{FF2B5EF4-FFF2-40B4-BE49-F238E27FC236}">
                <a16:creationId xmlns:a16="http://schemas.microsoft.com/office/drawing/2014/main" id="{2337EC94-1ECA-407B-8B07-C1C81F975B5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2778" name="Text Box 10">
            <a:extLst>
              <a:ext uri="{FF2B5EF4-FFF2-40B4-BE49-F238E27FC236}">
                <a16:creationId xmlns:a16="http://schemas.microsoft.com/office/drawing/2014/main" id="{DE2B53F1-5B57-4AE1-984B-545D92501654}"/>
              </a:ext>
            </a:extLst>
          </p:cNvPr>
          <p:cNvSpPr txBox="1">
            <a:spLocks noChangeArrowheads="1"/>
          </p:cNvSpPr>
          <p:nvPr/>
        </p:nvSpPr>
        <p:spPr bwMode="auto">
          <a:xfrm>
            <a:off x="533400" y="1219200"/>
            <a:ext cx="8305800" cy="11080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2200">
                <a:latin typeface="Verdana" panose="020B0604030504040204" pitchFamily="34" charset="0"/>
              </a:rPr>
              <a:t>A </a:t>
            </a:r>
            <a:r>
              <a:rPr lang="en-US" altLang="en-US" sz="2200">
                <a:latin typeface="Verdana" panose="020B0604030504040204" pitchFamily="34" charset="0"/>
                <a:hlinkClick r:id="rId2"/>
              </a:rPr>
              <a:t>study</a:t>
            </a:r>
            <a:r>
              <a:rPr lang="en-US" altLang="en-US" sz="2200">
                <a:latin typeface="Verdana" panose="020B0604030504040204" pitchFamily="34" charset="0"/>
              </a:rPr>
              <a:t> from the Rutgers School of Business found that donors gave 1.4 percent more to charities associated with celebrities—to the tune of $100,000 annually.</a:t>
            </a:r>
          </a:p>
        </p:txBody>
      </p:sp>
      <p:pic>
        <p:nvPicPr>
          <p:cNvPr id="79876" name="Picture 12" descr="c1">
            <a:extLst>
              <a:ext uri="{FF2B5EF4-FFF2-40B4-BE49-F238E27FC236}">
                <a16:creationId xmlns:a16="http://schemas.microsoft.com/office/drawing/2014/main" id="{3BBB92FF-03A4-497C-99F7-5C64F42841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6670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7" name="Picture 13" descr="c2">
            <a:extLst>
              <a:ext uri="{FF2B5EF4-FFF2-40B4-BE49-F238E27FC236}">
                <a16:creationId xmlns:a16="http://schemas.microsoft.com/office/drawing/2014/main" id="{CF2E5C7A-107E-4678-B5E4-B966858DDA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4419600"/>
            <a:ext cx="2286000" cy="15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8" name="Picture 14" descr="c3">
            <a:extLst>
              <a:ext uri="{FF2B5EF4-FFF2-40B4-BE49-F238E27FC236}">
                <a16:creationId xmlns:a16="http://schemas.microsoft.com/office/drawing/2014/main" id="{61A55F67-F2A5-4187-B6F6-C8A0891AC0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4381500"/>
            <a:ext cx="21336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9" name="Picture 15" descr="c4">
            <a:extLst>
              <a:ext uri="{FF2B5EF4-FFF2-40B4-BE49-F238E27FC236}">
                <a16:creationId xmlns:a16="http://schemas.microsoft.com/office/drawing/2014/main" id="{6CD59656-2C7B-4DAD-BF84-698D2480A0E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2400" y="2667000"/>
            <a:ext cx="2438400"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a:extLst>
              <a:ext uri="{FF2B5EF4-FFF2-40B4-BE49-F238E27FC236}">
                <a16:creationId xmlns:a16="http://schemas.microsoft.com/office/drawing/2014/main" id="{3096CC32-247C-4C1C-AB98-B63CB765A08B}"/>
              </a:ext>
            </a:extLst>
          </p:cNvPr>
          <p:cNvSpPr>
            <a:spLocks noChangeArrowheads="1"/>
          </p:cNvSpPr>
          <p:nvPr/>
        </p:nvSpPr>
        <p:spPr bwMode="auto">
          <a:xfrm>
            <a:off x="304800" y="28194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i="1">
                <a:solidFill>
                  <a:schemeClr val="tx2"/>
                </a:solidFill>
                <a:latin typeface="Verdana" panose="020B0604030504040204" pitchFamily="34" charset="0"/>
              </a:rPr>
              <a:t>Blank Slide Available</a:t>
            </a:r>
            <a:br>
              <a:rPr lang="en-US" altLang="en-US" sz="3600" i="1">
                <a:solidFill>
                  <a:schemeClr val="tx2"/>
                </a:solidFill>
                <a:latin typeface="Verdana" panose="020B0604030504040204" pitchFamily="34" charset="0"/>
              </a:rPr>
            </a:br>
            <a:br>
              <a:rPr lang="en-US" altLang="en-US" sz="3600" i="1">
                <a:solidFill>
                  <a:schemeClr val="tx2"/>
                </a:solidFill>
                <a:latin typeface="Verdana" panose="020B0604030504040204" pitchFamily="34" charset="0"/>
              </a:rPr>
            </a:br>
            <a:r>
              <a:rPr lang="en-US" altLang="en-US" sz="3600" i="1">
                <a:solidFill>
                  <a:schemeClr val="tx2"/>
                </a:solidFill>
                <a:latin typeface="Verdana" panose="020B0604030504040204" pitchFamily="34" charset="0"/>
              </a:rPr>
              <a:t>for Teacher Edits</a:t>
            </a:r>
          </a:p>
        </p:txBody>
      </p:sp>
      <p:grpSp>
        <p:nvGrpSpPr>
          <p:cNvPr id="80898" name="Group 3">
            <a:extLst>
              <a:ext uri="{FF2B5EF4-FFF2-40B4-BE49-F238E27FC236}">
                <a16:creationId xmlns:a16="http://schemas.microsoft.com/office/drawing/2014/main" id="{6CBD7C14-5B09-44FF-AE4C-F2F4489E82D8}"/>
              </a:ext>
            </a:extLst>
          </p:cNvPr>
          <p:cNvGrpSpPr>
            <a:grpSpLocks/>
          </p:cNvGrpSpPr>
          <p:nvPr/>
        </p:nvGrpSpPr>
        <p:grpSpPr bwMode="auto">
          <a:xfrm>
            <a:off x="0" y="0"/>
            <a:ext cx="9144000" cy="976313"/>
            <a:chOff x="0" y="0"/>
            <a:chExt cx="5760" cy="615"/>
          </a:xfrm>
        </p:grpSpPr>
        <p:sp>
          <p:nvSpPr>
            <p:cNvPr id="80900" name="Text Box 4">
              <a:extLst>
                <a:ext uri="{FF2B5EF4-FFF2-40B4-BE49-F238E27FC236}">
                  <a16:creationId xmlns:a16="http://schemas.microsoft.com/office/drawing/2014/main" id="{E7A34710-4F00-46BB-A2C3-CD61B134BF0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80901" name="Text Box 5">
              <a:extLst>
                <a:ext uri="{FF2B5EF4-FFF2-40B4-BE49-F238E27FC236}">
                  <a16:creationId xmlns:a16="http://schemas.microsoft.com/office/drawing/2014/main" id="{41E48917-A8D1-40CD-9AE9-59CC61ECDF3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80899" name="Text Box 6">
            <a:extLst>
              <a:ext uri="{FF2B5EF4-FFF2-40B4-BE49-F238E27FC236}">
                <a16:creationId xmlns:a16="http://schemas.microsoft.com/office/drawing/2014/main" id="{AF295B60-1BA3-4ECA-8520-B57CA89E011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ext Box 2">
            <a:extLst>
              <a:ext uri="{FF2B5EF4-FFF2-40B4-BE49-F238E27FC236}">
                <a16:creationId xmlns:a16="http://schemas.microsoft.com/office/drawing/2014/main" id="{343EE8B9-D70D-4308-A1E9-6DDC38C08F4F}"/>
              </a:ext>
            </a:extLst>
          </p:cNvPr>
          <p:cNvSpPr txBox="1">
            <a:spLocks noChangeArrowheads="1"/>
          </p:cNvSpPr>
          <p:nvPr/>
        </p:nvSpPr>
        <p:spPr bwMode="auto">
          <a:xfrm>
            <a:off x="0" y="1295400"/>
            <a:ext cx="1670050" cy="825500"/>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600" b="1">
                <a:latin typeface="Times New Roman" panose="02020603050405020304" pitchFamily="18" charset="0"/>
              </a:rPr>
              <a:t>Sports &amp; Entertainment Communications</a:t>
            </a:r>
          </a:p>
        </p:txBody>
      </p:sp>
      <p:sp>
        <p:nvSpPr>
          <p:cNvPr id="81922" name="Text Box 3">
            <a:extLst>
              <a:ext uri="{FF2B5EF4-FFF2-40B4-BE49-F238E27FC236}">
                <a16:creationId xmlns:a16="http://schemas.microsoft.com/office/drawing/2014/main" id="{9F6BA396-FA4F-473E-BA99-596FD6D67CFF}"/>
              </a:ext>
            </a:extLst>
          </p:cNvPr>
          <p:cNvSpPr txBox="1">
            <a:spLocks noChangeArrowheads="1"/>
          </p:cNvSpPr>
          <p:nvPr/>
        </p:nvSpPr>
        <p:spPr bwMode="auto">
          <a:xfrm>
            <a:off x="0" y="381000"/>
            <a:ext cx="6553200" cy="4572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Arial Black" panose="020B0A04020102020204" pitchFamily="34" charset="0"/>
              </a:rPr>
              <a:t>LESSON 11.2 OBJECTIVES</a:t>
            </a:r>
          </a:p>
        </p:txBody>
      </p:sp>
      <p:sp>
        <p:nvSpPr>
          <p:cNvPr id="81923" name="Rectangle 4">
            <a:hlinkClick r:id="rId2" action="ppaction://hlinksldjump"/>
            <a:extLst>
              <a:ext uri="{FF2B5EF4-FFF2-40B4-BE49-F238E27FC236}">
                <a16:creationId xmlns:a16="http://schemas.microsoft.com/office/drawing/2014/main" id="{AF4EC8C0-2279-401F-AEFA-4C86545844FF}"/>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74085" name="Text Box 5">
            <a:extLst>
              <a:ext uri="{FF2B5EF4-FFF2-40B4-BE49-F238E27FC236}">
                <a16:creationId xmlns:a16="http://schemas.microsoft.com/office/drawing/2014/main" id="{3EC67EF9-7A90-47F8-AC18-B152AEE98EF7}"/>
              </a:ext>
            </a:extLst>
          </p:cNvPr>
          <p:cNvSpPr txBox="1">
            <a:spLocks noChangeArrowheads="1"/>
          </p:cNvSpPr>
          <p:nvPr/>
        </p:nvSpPr>
        <p:spPr bwMode="auto">
          <a:xfrm>
            <a:off x="1676400" y="1219200"/>
            <a:ext cx="70866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1) Define publicity </a:t>
            </a:r>
            <a:endParaRPr lang="en-US" altLang="en-US" sz="1200">
              <a:latin typeface="Verdana" panose="020B0604030504040204" pitchFamily="34" charset="0"/>
            </a:endParaRPr>
          </a:p>
          <a:p>
            <a:pPr eaLnBrk="1" hangingPunct="1">
              <a:spcBef>
                <a:spcPct val="50000"/>
              </a:spcBef>
            </a:pPr>
            <a:r>
              <a:rPr lang="en-US" altLang="en-US">
                <a:latin typeface="Verdana" panose="020B0604030504040204" pitchFamily="34" charset="0"/>
              </a:rPr>
              <a:t>	</a:t>
            </a:r>
            <a:r>
              <a:rPr lang="en-US" altLang="en-US">
                <a:solidFill>
                  <a:srgbClr val="FF3300"/>
                </a:solidFill>
                <a:latin typeface="Verdana" panose="020B0604030504040204" pitchFamily="34" charset="0"/>
              </a:rPr>
              <a:t>Publicity is public information about a company/team, good, or service appearing in the mass media as a news item at no cost to the organization </a:t>
            </a:r>
          </a:p>
          <a:p>
            <a:pPr eaLnBrk="1" hangingPunct="1">
              <a:spcBef>
                <a:spcPct val="50000"/>
              </a:spcBef>
            </a:pPr>
            <a:endParaRPr lang="en-US" altLang="en-US" sz="1200">
              <a:latin typeface="Verdana" panose="020B0604030504040204" pitchFamily="34" charset="0"/>
            </a:endParaRPr>
          </a:p>
        </p:txBody>
      </p:sp>
      <p:sp>
        <p:nvSpPr>
          <p:cNvPr id="81925" name="Text Box 6">
            <a:extLst>
              <a:ext uri="{FF2B5EF4-FFF2-40B4-BE49-F238E27FC236}">
                <a16:creationId xmlns:a16="http://schemas.microsoft.com/office/drawing/2014/main" id="{610B1E61-7517-42CA-BF02-A6317604AEC5}"/>
              </a:ext>
            </a:extLst>
          </p:cNvPr>
          <p:cNvSpPr txBox="1">
            <a:spLocks noChangeArrowheads="1"/>
          </p:cNvSpPr>
          <p:nvPr/>
        </p:nvSpPr>
        <p:spPr bwMode="auto">
          <a:xfrm>
            <a:off x="50292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latin typeface="Verdana" panose="020B0604030504040204" pitchFamily="34" charset="0"/>
              </a:rPr>
              <a:t>Copyright </a:t>
            </a:r>
            <a:r>
              <a:rPr lang="en-US" altLang="en-US" sz="1200" dirty="0">
                <a:latin typeface="Verdana" panose="020B0604030504040204" pitchFamily="34" charset="0"/>
              </a:rPr>
              <a:t>© </a:t>
            </a:r>
            <a:r>
              <a:rPr lang="is-IS" altLang="en-US" sz="1000" dirty="0">
                <a:latin typeface="Verdana" panose="020B0604030504040204" pitchFamily="34" charset="0"/>
              </a:rPr>
              <a:t>2020</a:t>
            </a:r>
            <a:r>
              <a:rPr lang="en-US" altLang="en-US" sz="1000" dirty="0">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74085">
                                            <p:txEl>
                                              <p:pRg st="0" end="0"/>
                                            </p:txEl>
                                          </p:spTgt>
                                        </p:tgtEl>
                                        <p:attrNameLst>
                                          <p:attrName>style.visibility</p:attrName>
                                        </p:attrNameLst>
                                      </p:cBhvr>
                                      <p:to>
                                        <p:strVal val="visible"/>
                                      </p:to>
                                    </p:set>
                                    <p:anim calcmode="lin" valueType="num">
                                      <p:cBhvr additive="base">
                                        <p:cTn id="7" dur="500" fill="hold"/>
                                        <p:tgtEl>
                                          <p:spTgt spid="17408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7408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74085">
                                            <p:txEl>
                                              <p:pRg st="1" end="1"/>
                                            </p:txEl>
                                          </p:spTgt>
                                        </p:tgtEl>
                                        <p:attrNameLst>
                                          <p:attrName>style.visibility</p:attrName>
                                        </p:attrNameLst>
                                      </p:cBhvr>
                                      <p:to>
                                        <p:strVal val="visible"/>
                                      </p:to>
                                    </p:set>
                                    <p:anim calcmode="lin" valueType="num">
                                      <p:cBhvr additive="base">
                                        <p:cTn id="13" dur="500" fill="hold"/>
                                        <p:tgtEl>
                                          <p:spTgt spid="174085">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74085">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ext Box 2">
            <a:extLst>
              <a:ext uri="{FF2B5EF4-FFF2-40B4-BE49-F238E27FC236}">
                <a16:creationId xmlns:a16="http://schemas.microsoft.com/office/drawing/2014/main" id="{EB4DE9D3-4A29-48DF-92AA-AE24D91F993F}"/>
              </a:ext>
            </a:extLst>
          </p:cNvPr>
          <p:cNvSpPr txBox="1">
            <a:spLocks noChangeArrowheads="1"/>
          </p:cNvSpPr>
          <p:nvPr/>
        </p:nvSpPr>
        <p:spPr bwMode="auto">
          <a:xfrm>
            <a:off x="0" y="1295400"/>
            <a:ext cx="1670050" cy="825500"/>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600" b="1">
                <a:latin typeface="Times New Roman" panose="02020603050405020304" pitchFamily="18" charset="0"/>
              </a:rPr>
              <a:t>Sports &amp; Entertainment Communications</a:t>
            </a:r>
          </a:p>
        </p:txBody>
      </p:sp>
      <p:sp>
        <p:nvSpPr>
          <p:cNvPr id="82946" name="Text Box 3">
            <a:extLst>
              <a:ext uri="{FF2B5EF4-FFF2-40B4-BE49-F238E27FC236}">
                <a16:creationId xmlns:a16="http://schemas.microsoft.com/office/drawing/2014/main" id="{4D36278D-C082-47CE-A74D-3088A9D70672}"/>
              </a:ext>
            </a:extLst>
          </p:cNvPr>
          <p:cNvSpPr txBox="1">
            <a:spLocks noChangeArrowheads="1"/>
          </p:cNvSpPr>
          <p:nvPr/>
        </p:nvSpPr>
        <p:spPr bwMode="auto">
          <a:xfrm>
            <a:off x="0" y="381000"/>
            <a:ext cx="6553200" cy="4572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Arial Black" panose="020B0A04020102020204" pitchFamily="34" charset="0"/>
              </a:rPr>
              <a:t>LESSON 11.2 OBJECTIVES</a:t>
            </a:r>
          </a:p>
        </p:txBody>
      </p:sp>
      <p:sp>
        <p:nvSpPr>
          <p:cNvPr id="82947" name="Rectangle 4">
            <a:hlinkClick r:id="rId2" action="ppaction://hlinksldjump"/>
            <a:extLst>
              <a:ext uri="{FF2B5EF4-FFF2-40B4-BE49-F238E27FC236}">
                <a16:creationId xmlns:a16="http://schemas.microsoft.com/office/drawing/2014/main" id="{FB09D358-7C6B-4270-B1B2-EBC449DF058F}"/>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87397" name="Text Box 5">
            <a:extLst>
              <a:ext uri="{FF2B5EF4-FFF2-40B4-BE49-F238E27FC236}">
                <a16:creationId xmlns:a16="http://schemas.microsoft.com/office/drawing/2014/main" id="{F0D03A18-B836-4B0C-A0F5-766AA805B50F}"/>
              </a:ext>
            </a:extLst>
          </p:cNvPr>
          <p:cNvSpPr txBox="1">
            <a:spLocks noChangeArrowheads="1"/>
          </p:cNvSpPr>
          <p:nvPr/>
        </p:nvSpPr>
        <p:spPr bwMode="auto">
          <a:xfrm>
            <a:off x="1676400" y="1219200"/>
            <a:ext cx="7086600" cy="507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2) Differentiate between publicity, public relations, media relations and community relations</a:t>
            </a:r>
          </a:p>
          <a:p>
            <a:pPr eaLnBrk="1" hangingPunct="1">
              <a:spcBef>
                <a:spcPct val="50000"/>
              </a:spcBef>
            </a:pPr>
            <a:r>
              <a:rPr lang="en-US" altLang="en-US">
                <a:solidFill>
                  <a:srgbClr val="FF3300"/>
                </a:solidFill>
                <a:latin typeface="Verdana" panose="020B0604030504040204" pitchFamily="34" charset="0"/>
              </a:rPr>
              <a:t>	Public relations, media relations and community relations are activities performed by an organization in an effort to generate positive publicity or manage negative publicity</a:t>
            </a:r>
          </a:p>
          <a:p>
            <a:pPr eaLnBrk="1" hangingPunct="1">
              <a:spcBef>
                <a:spcPct val="50000"/>
              </a:spcBef>
            </a:pPr>
            <a:r>
              <a:rPr lang="en-US" altLang="en-US">
                <a:latin typeface="Verdana" panose="020B0604030504040204" pitchFamily="34" charset="0"/>
              </a:rPr>
              <a:t>3) Identify the three approaches to media relations</a:t>
            </a:r>
          </a:p>
          <a:p>
            <a:pPr eaLnBrk="1" hangingPunct="1">
              <a:spcBef>
                <a:spcPct val="50000"/>
              </a:spcBef>
            </a:pPr>
            <a:r>
              <a:rPr lang="en-US" altLang="en-US">
                <a:solidFill>
                  <a:srgbClr val="FF3300"/>
                </a:solidFill>
                <a:latin typeface="Verdana" panose="020B0604030504040204" pitchFamily="34" charset="0"/>
              </a:rPr>
              <a:t>	The three approaches to media relations are reactive, proactive and interactive</a:t>
            </a:r>
          </a:p>
        </p:txBody>
      </p:sp>
      <p:sp>
        <p:nvSpPr>
          <p:cNvPr id="82949" name="Text Box 6">
            <a:extLst>
              <a:ext uri="{FF2B5EF4-FFF2-40B4-BE49-F238E27FC236}">
                <a16:creationId xmlns:a16="http://schemas.microsoft.com/office/drawing/2014/main" id="{2760AD03-9742-4780-81C5-157DE51571CA}"/>
              </a:ext>
            </a:extLst>
          </p:cNvPr>
          <p:cNvSpPr txBox="1">
            <a:spLocks noChangeArrowheads="1"/>
          </p:cNvSpPr>
          <p:nvPr/>
        </p:nvSpPr>
        <p:spPr bwMode="auto">
          <a:xfrm>
            <a:off x="50292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latin typeface="Verdana" panose="020B0604030504040204" pitchFamily="34" charset="0"/>
              </a:rPr>
              <a:t>Copyright </a:t>
            </a:r>
            <a:r>
              <a:rPr lang="en-US" altLang="en-US" sz="1200" dirty="0">
                <a:latin typeface="Verdana" panose="020B0604030504040204" pitchFamily="34" charset="0"/>
              </a:rPr>
              <a:t>© </a:t>
            </a:r>
            <a:r>
              <a:rPr lang="is-IS" altLang="en-US" sz="1000" dirty="0">
                <a:latin typeface="Verdana" panose="020B0604030504040204" pitchFamily="34" charset="0"/>
              </a:rPr>
              <a:t>2020</a:t>
            </a:r>
            <a:r>
              <a:rPr lang="en-US" altLang="en-US" sz="1000" dirty="0">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87397">
                                            <p:txEl>
                                              <p:pRg st="0" end="0"/>
                                            </p:txEl>
                                          </p:spTgt>
                                        </p:tgtEl>
                                        <p:attrNameLst>
                                          <p:attrName>style.visibility</p:attrName>
                                        </p:attrNameLst>
                                      </p:cBhvr>
                                      <p:to>
                                        <p:strVal val="visible"/>
                                      </p:to>
                                    </p:set>
                                    <p:anim calcmode="lin" valueType="num">
                                      <p:cBhvr additive="base">
                                        <p:cTn id="7" dur="500" fill="hold"/>
                                        <p:tgtEl>
                                          <p:spTgt spid="18739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739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87397">
                                            <p:txEl>
                                              <p:pRg st="1" end="1"/>
                                            </p:txEl>
                                          </p:spTgt>
                                        </p:tgtEl>
                                        <p:attrNameLst>
                                          <p:attrName>style.visibility</p:attrName>
                                        </p:attrNameLst>
                                      </p:cBhvr>
                                      <p:to>
                                        <p:strVal val="visible"/>
                                      </p:to>
                                    </p:set>
                                    <p:anim calcmode="lin" valueType="num">
                                      <p:cBhvr additive="base">
                                        <p:cTn id="13" dur="500" fill="hold"/>
                                        <p:tgtEl>
                                          <p:spTgt spid="18739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87397">
                                            <p:txEl>
                                              <p:pRg st="1" end="1"/>
                                            </p:txEl>
                                          </p:spTgt>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
                            </p:stCondLst>
                            <p:childTnLst>
                              <p:par>
                                <p:cTn id="16" presetID="2" presetClass="entr" presetSubtype="2" fill="hold" nodeType="afterEffect">
                                  <p:stCondLst>
                                    <p:cond delay="0"/>
                                  </p:stCondLst>
                                  <p:childTnLst>
                                    <p:set>
                                      <p:cBhvr>
                                        <p:cTn id="17" dur="1" fill="hold">
                                          <p:stCondLst>
                                            <p:cond delay="0"/>
                                          </p:stCondLst>
                                        </p:cTn>
                                        <p:tgtEl>
                                          <p:spTgt spid="187397">
                                            <p:txEl>
                                              <p:pRg st="2" end="2"/>
                                            </p:txEl>
                                          </p:spTgt>
                                        </p:tgtEl>
                                        <p:attrNameLst>
                                          <p:attrName>style.visibility</p:attrName>
                                        </p:attrNameLst>
                                      </p:cBhvr>
                                      <p:to>
                                        <p:strVal val="visible"/>
                                      </p:to>
                                    </p:set>
                                    <p:anim calcmode="lin" valueType="num">
                                      <p:cBhvr additive="base">
                                        <p:cTn id="18" dur="500" fill="hold"/>
                                        <p:tgtEl>
                                          <p:spTgt spid="187397">
                                            <p:txEl>
                                              <p:pRg st="2" end="2"/>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8739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2" fill="hold" nodeType="clickEffect">
                                  <p:stCondLst>
                                    <p:cond delay="0"/>
                                  </p:stCondLst>
                                  <p:childTnLst>
                                    <p:set>
                                      <p:cBhvr>
                                        <p:cTn id="23" dur="1" fill="hold">
                                          <p:stCondLst>
                                            <p:cond delay="0"/>
                                          </p:stCondLst>
                                        </p:cTn>
                                        <p:tgtEl>
                                          <p:spTgt spid="187397">
                                            <p:txEl>
                                              <p:pRg st="3" end="3"/>
                                            </p:txEl>
                                          </p:spTgt>
                                        </p:tgtEl>
                                        <p:attrNameLst>
                                          <p:attrName>style.visibility</p:attrName>
                                        </p:attrNameLst>
                                      </p:cBhvr>
                                      <p:to>
                                        <p:strVal val="visible"/>
                                      </p:to>
                                    </p:set>
                                    <p:anim calcmode="lin" valueType="num">
                                      <p:cBhvr additive="base">
                                        <p:cTn id="24" dur="500" fill="hold"/>
                                        <p:tgtEl>
                                          <p:spTgt spid="187397">
                                            <p:txEl>
                                              <p:pRg st="3" end="3"/>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8739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a:extLst>
              <a:ext uri="{FF2B5EF4-FFF2-40B4-BE49-F238E27FC236}">
                <a16:creationId xmlns:a16="http://schemas.microsoft.com/office/drawing/2014/main" id="{23A59100-31F8-40BD-8BA8-162ACD87EF09}"/>
              </a:ext>
            </a:extLst>
          </p:cNvPr>
          <p:cNvGrpSpPr>
            <a:grpSpLocks/>
          </p:cNvGrpSpPr>
          <p:nvPr/>
        </p:nvGrpSpPr>
        <p:grpSpPr bwMode="auto">
          <a:xfrm>
            <a:off x="0" y="0"/>
            <a:ext cx="9144000" cy="976313"/>
            <a:chOff x="0" y="0"/>
            <a:chExt cx="5760" cy="615"/>
          </a:xfrm>
        </p:grpSpPr>
        <p:sp>
          <p:nvSpPr>
            <p:cNvPr id="12295" name="Text Box 3">
              <a:extLst>
                <a:ext uri="{FF2B5EF4-FFF2-40B4-BE49-F238E27FC236}">
                  <a16:creationId xmlns:a16="http://schemas.microsoft.com/office/drawing/2014/main" id="{33835C49-A74B-4CEE-959B-D3BD24A9835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12296" name="Text Box 4">
              <a:extLst>
                <a:ext uri="{FF2B5EF4-FFF2-40B4-BE49-F238E27FC236}">
                  <a16:creationId xmlns:a16="http://schemas.microsoft.com/office/drawing/2014/main" id="{C0B7A049-A2A5-4E3D-9B46-31E7FCF1460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04805" name="Rectangle 5">
            <a:extLst>
              <a:ext uri="{FF2B5EF4-FFF2-40B4-BE49-F238E27FC236}">
                <a16:creationId xmlns:a16="http://schemas.microsoft.com/office/drawing/2014/main" id="{477CF1BA-4244-4B1F-A3D9-90386FEAC5AF}"/>
              </a:ext>
            </a:extLst>
          </p:cNvPr>
          <p:cNvSpPr>
            <a:spLocks noChangeArrowheads="1"/>
          </p:cNvSpPr>
          <p:nvPr/>
        </p:nvSpPr>
        <p:spPr bwMode="auto">
          <a:xfrm>
            <a:off x="304800" y="2036763"/>
            <a:ext cx="44196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solidFill>
                  <a:srgbClr val="000099"/>
                </a:solidFill>
                <a:latin typeface="Verdana" panose="020B0604030504040204" pitchFamily="34" charset="0"/>
              </a:rPr>
              <a:t>Featuring sports and entertainment news related items has proven to be profitable for media organizations</a:t>
            </a:r>
          </a:p>
          <a:p>
            <a:pPr eaLnBrk="1" hangingPunct="1"/>
            <a:endParaRPr lang="en-US" altLang="en-US" i="1">
              <a:solidFill>
                <a:srgbClr val="000099"/>
              </a:solidFill>
              <a:latin typeface="Verdana" panose="020B0604030504040204" pitchFamily="34" charset="0"/>
            </a:endParaRPr>
          </a:p>
          <a:p>
            <a:pPr eaLnBrk="1" hangingPunct="1">
              <a:buFont typeface="Wingdings" panose="05000000000000000000" pitchFamily="2" charset="2"/>
              <a:buChar char="Ø"/>
            </a:pPr>
            <a:r>
              <a:rPr lang="en-US" altLang="en-US" i="1">
                <a:solidFill>
                  <a:srgbClr val="006600"/>
                </a:solidFill>
                <a:latin typeface="Verdana" panose="020B0604030504040204" pitchFamily="34" charset="0"/>
              </a:rPr>
              <a:t> Increases circulation</a:t>
            </a:r>
          </a:p>
          <a:p>
            <a:pPr eaLnBrk="1" hangingPunct="1">
              <a:buFont typeface="Wingdings" panose="05000000000000000000" pitchFamily="2" charset="2"/>
              <a:buChar char="Ø"/>
            </a:pPr>
            <a:r>
              <a:rPr lang="en-US" altLang="en-US" i="1">
                <a:solidFill>
                  <a:srgbClr val="006600"/>
                </a:solidFill>
                <a:latin typeface="Verdana" panose="020B0604030504040204" pitchFamily="34" charset="0"/>
              </a:rPr>
              <a:t> Boosts Ratings</a:t>
            </a:r>
          </a:p>
          <a:p>
            <a:pPr eaLnBrk="1" hangingPunct="1">
              <a:buFont typeface="Wingdings" panose="05000000000000000000" pitchFamily="2" charset="2"/>
              <a:buChar char="Ø"/>
            </a:pPr>
            <a:r>
              <a:rPr lang="en-US" altLang="en-US" i="1">
                <a:solidFill>
                  <a:srgbClr val="006600"/>
                </a:solidFill>
                <a:latin typeface="Verdana" panose="020B0604030504040204" pitchFamily="34" charset="0"/>
              </a:rPr>
              <a:t> Amplifies number of </a:t>
            </a:r>
          </a:p>
          <a:p>
            <a:pPr eaLnBrk="1" hangingPunct="1">
              <a:buFont typeface="Wingdings" panose="05000000000000000000" pitchFamily="2" charset="2"/>
              <a:buNone/>
            </a:pPr>
            <a:r>
              <a:rPr lang="en-US" altLang="en-US" i="1">
                <a:solidFill>
                  <a:srgbClr val="006600"/>
                </a:solidFill>
                <a:latin typeface="Verdana" panose="020B0604030504040204" pitchFamily="34" charset="0"/>
              </a:rPr>
              <a:t>   listeners &amp; readers</a:t>
            </a:r>
          </a:p>
        </p:txBody>
      </p:sp>
      <p:sp>
        <p:nvSpPr>
          <p:cNvPr id="12291" name="Rectangle 6">
            <a:extLst>
              <a:ext uri="{FF2B5EF4-FFF2-40B4-BE49-F238E27FC236}">
                <a16:creationId xmlns:a16="http://schemas.microsoft.com/office/drawing/2014/main" id="{7345F19E-1E19-4716-96A9-93D8388E33FE}"/>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
        <p:nvSpPr>
          <p:cNvPr id="204807" name="Line 7">
            <a:extLst>
              <a:ext uri="{FF2B5EF4-FFF2-40B4-BE49-F238E27FC236}">
                <a16:creationId xmlns:a16="http://schemas.microsoft.com/office/drawing/2014/main" id="{40247684-DBFA-4120-A2D6-09C4C09458EA}"/>
              </a:ext>
            </a:extLst>
          </p:cNvPr>
          <p:cNvSpPr>
            <a:spLocks noChangeShapeType="1"/>
          </p:cNvSpPr>
          <p:nvPr/>
        </p:nvSpPr>
        <p:spPr bwMode="auto">
          <a:xfrm>
            <a:off x="4648200" y="1752600"/>
            <a:ext cx="0" cy="43434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808" name="Rectangle 8">
            <a:extLst>
              <a:ext uri="{FF2B5EF4-FFF2-40B4-BE49-F238E27FC236}">
                <a16:creationId xmlns:a16="http://schemas.microsoft.com/office/drawing/2014/main" id="{83475756-D5F3-40BA-8A1E-C3DCC8FA1C98}"/>
              </a:ext>
            </a:extLst>
          </p:cNvPr>
          <p:cNvSpPr>
            <a:spLocks noChangeArrowheads="1"/>
          </p:cNvSpPr>
          <p:nvPr/>
        </p:nvSpPr>
        <p:spPr bwMode="auto">
          <a:xfrm>
            <a:off x="4876800" y="2057400"/>
            <a:ext cx="40386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Magnifying Glass Effect:</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Refers to the constant media coverage of newsworthy events taking place, as well as the reactions and interpretations of those events by other sources</a:t>
            </a:r>
          </a:p>
        </p:txBody>
      </p:sp>
      <p:sp>
        <p:nvSpPr>
          <p:cNvPr id="12294" name="Text Box 9">
            <a:extLst>
              <a:ext uri="{FF2B5EF4-FFF2-40B4-BE49-F238E27FC236}">
                <a16:creationId xmlns:a16="http://schemas.microsoft.com/office/drawing/2014/main" id="{F1EBF0D0-8A17-47E3-A441-C109A0C3DEA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4808"/>
                                        </p:tgtEl>
                                        <p:attrNameLst>
                                          <p:attrName>style.visibility</p:attrName>
                                        </p:attrNameLst>
                                      </p:cBhvr>
                                      <p:to>
                                        <p:strVal val="visible"/>
                                      </p:to>
                                    </p:set>
                                    <p:anim calcmode="lin" valueType="num">
                                      <p:cBhvr additive="base">
                                        <p:cTn id="7" dur="500" fill="hold"/>
                                        <p:tgtEl>
                                          <p:spTgt spid="204808"/>
                                        </p:tgtEl>
                                        <p:attrNameLst>
                                          <p:attrName>ppt_x</p:attrName>
                                        </p:attrNameLst>
                                      </p:cBhvr>
                                      <p:tavLst>
                                        <p:tav tm="0">
                                          <p:val>
                                            <p:strVal val="1+#ppt_w/2"/>
                                          </p:val>
                                        </p:tav>
                                        <p:tav tm="100000">
                                          <p:val>
                                            <p:strVal val="#ppt_x"/>
                                          </p:val>
                                        </p:tav>
                                      </p:tavLst>
                                    </p:anim>
                                    <p:anim calcmode="lin" valueType="num">
                                      <p:cBhvr additive="base">
                                        <p:cTn id="8" dur="500" fill="hold"/>
                                        <p:tgtEl>
                                          <p:spTgt spid="204808"/>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204807"/>
                                        </p:tgtEl>
                                        <p:attrNameLst>
                                          <p:attrName>style.visibility</p:attrName>
                                        </p:attrNameLst>
                                      </p:cBhvr>
                                      <p:to>
                                        <p:strVal val="visible"/>
                                      </p:to>
                                    </p:set>
                                    <p:animEffect transition="in" filter="dissolve">
                                      <p:cBhvr>
                                        <p:cTn id="11" dur="500"/>
                                        <p:tgtEl>
                                          <p:spTgt spid="204807"/>
                                        </p:tgtEl>
                                      </p:cBhvr>
                                    </p:animEffect>
                                  </p:childTnLst>
                                </p:cTn>
                              </p:par>
                            </p:childTnLst>
                          </p:cTn>
                        </p:par>
                        <p:par>
                          <p:cTn id="12" fill="hold" nodeType="afterGroup">
                            <p:stCondLst>
                              <p:cond delay="500"/>
                            </p:stCondLst>
                            <p:childTnLst>
                              <p:par>
                                <p:cTn id="13" presetID="2" presetClass="entr" presetSubtype="8" fill="hold" nodeType="afterEffect">
                                  <p:stCondLst>
                                    <p:cond delay="0"/>
                                  </p:stCondLst>
                                  <p:childTnLst>
                                    <p:set>
                                      <p:cBhvr>
                                        <p:cTn id="14" dur="1" fill="hold">
                                          <p:stCondLst>
                                            <p:cond delay="0"/>
                                          </p:stCondLst>
                                        </p:cTn>
                                        <p:tgtEl>
                                          <p:spTgt spid="204805">
                                            <p:txEl>
                                              <p:pRg st="0" end="0"/>
                                            </p:txEl>
                                          </p:spTgt>
                                        </p:tgtEl>
                                        <p:attrNameLst>
                                          <p:attrName>style.visibility</p:attrName>
                                        </p:attrNameLst>
                                      </p:cBhvr>
                                      <p:to>
                                        <p:strVal val="visible"/>
                                      </p:to>
                                    </p:set>
                                    <p:anim calcmode="lin" valueType="num">
                                      <p:cBhvr additive="base">
                                        <p:cTn id="15" dur="500" fill="hold"/>
                                        <p:tgtEl>
                                          <p:spTgt spid="204805">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04805">
                                            <p:txEl>
                                              <p:pRg st="0" end="0"/>
                                            </p:txEl>
                                          </p:spTgt>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2" presetClass="entr" presetSubtype="8" fill="hold" nodeType="afterEffect">
                                  <p:stCondLst>
                                    <p:cond delay="0"/>
                                  </p:stCondLst>
                                  <p:childTnLst>
                                    <p:set>
                                      <p:cBhvr>
                                        <p:cTn id="19" dur="1" fill="hold">
                                          <p:stCondLst>
                                            <p:cond delay="0"/>
                                          </p:stCondLst>
                                        </p:cTn>
                                        <p:tgtEl>
                                          <p:spTgt spid="204805">
                                            <p:txEl>
                                              <p:pRg st="2" end="2"/>
                                            </p:txEl>
                                          </p:spTgt>
                                        </p:tgtEl>
                                        <p:attrNameLst>
                                          <p:attrName>style.visibility</p:attrName>
                                        </p:attrNameLst>
                                      </p:cBhvr>
                                      <p:to>
                                        <p:strVal val="visible"/>
                                      </p:to>
                                    </p:set>
                                    <p:anim calcmode="lin" valueType="num">
                                      <p:cBhvr additive="base">
                                        <p:cTn id="20" dur="500" fill="hold"/>
                                        <p:tgtEl>
                                          <p:spTgt spid="204805">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04805">
                                            <p:txEl>
                                              <p:pRg st="2" end="2"/>
                                            </p:txEl>
                                          </p:spTgt>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500"/>
                            </p:stCondLst>
                            <p:childTnLst>
                              <p:par>
                                <p:cTn id="23" presetID="2" presetClass="entr" presetSubtype="8" fill="hold" nodeType="afterEffect">
                                  <p:stCondLst>
                                    <p:cond delay="0"/>
                                  </p:stCondLst>
                                  <p:childTnLst>
                                    <p:set>
                                      <p:cBhvr>
                                        <p:cTn id="24" dur="1" fill="hold">
                                          <p:stCondLst>
                                            <p:cond delay="0"/>
                                          </p:stCondLst>
                                        </p:cTn>
                                        <p:tgtEl>
                                          <p:spTgt spid="204805">
                                            <p:txEl>
                                              <p:pRg st="3" end="3"/>
                                            </p:txEl>
                                          </p:spTgt>
                                        </p:tgtEl>
                                        <p:attrNameLst>
                                          <p:attrName>style.visibility</p:attrName>
                                        </p:attrNameLst>
                                      </p:cBhvr>
                                      <p:to>
                                        <p:strVal val="visible"/>
                                      </p:to>
                                    </p:set>
                                    <p:anim calcmode="lin" valueType="num">
                                      <p:cBhvr additive="base">
                                        <p:cTn id="25" dur="500" fill="hold"/>
                                        <p:tgtEl>
                                          <p:spTgt spid="20480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04805">
                                            <p:txEl>
                                              <p:pRg st="3" end="3"/>
                                            </p:txEl>
                                          </p:spTgt>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2000"/>
                            </p:stCondLst>
                            <p:childTnLst>
                              <p:par>
                                <p:cTn id="28" presetID="2" presetClass="entr" presetSubtype="8" fill="hold" nodeType="afterEffect">
                                  <p:stCondLst>
                                    <p:cond delay="0"/>
                                  </p:stCondLst>
                                  <p:childTnLst>
                                    <p:set>
                                      <p:cBhvr>
                                        <p:cTn id="29" dur="1" fill="hold">
                                          <p:stCondLst>
                                            <p:cond delay="0"/>
                                          </p:stCondLst>
                                        </p:cTn>
                                        <p:tgtEl>
                                          <p:spTgt spid="204805">
                                            <p:txEl>
                                              <p:pRg st="4" end="4"/>
                                            </p:txEl>
                                          </p:spTgt>
                                        </p:tgtEl>
                                        <p:attrNameLst>
                                          <p:attrName>style.visibility</p:attrName>
                                        </p:attrNameLst>
                                      </p:cBhvr>
                                      <p:to>
                                        <p:strVal val="visible"/>
                                      </p:to>
                                    </p:set>
                                    <p:anim calcmode="lin" valueType="num">
                                      <p:cBhvr additive="base">
                                        <p:cTn id="30" dur="500" fill="hold"/>
                                        <p:tgtEl>
                                          <p:spTgt spid="204805">
                                            <p:txEl>
                                              <p:pRg st="4" end="4"/>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204805">
                                            <p:txEl>
                                              <p:pRg st="4" end="4"/>
                                            </p:txEl>
                                          </p:spTgt>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204805">
                                            <p:txEl>
                                              <p:pRg st="5" end="5"/>
                                            </p:txEl>
                                          </p:spTgt>
                                        </p:tgtEl>
                                        <p:attrNameLst>
                                          <p:attrName>style.visibility</p:attrName>
                                        </p:attrNameLst>
                                      </p:cBhvr>
                                      <p:to>
                                        <p:strVal val="visible"/>
                                      </p:to>
                                    </p:set>
                                    <p:anim calcmode="lin" valueType="num">
                                      <p:cBhvr additive="base">
                                        <p:cTn id="34" dur="500" fill="hold"/>
                                        <p:tgtEl>
                                          <p:spTgt spid="204805">
                                            <p:txEl>
                                              <p:pRg st="5" end="5"/>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20480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ext Box 2">
            <a:extLst>
              <a:ext uri="{FF2B5EF4-FFF2-40B4-BE49-F238E27FC236}">
                <a16:creationId xmlns:a16="http://schemas.microsoft.com/office/drawing/2014/main" id="{0F8F1FC4-450A-48DD-9764-798FD4FB5CBC}"/>
              </a:ext>
            </a:extLst>
          </p:cNvPr>
          <p:cNvSpPr txBox="1">
            <a:spLocks noChangeArrowheads="1"/>
          </p:cNvSpPr>
          <p:nvPr/>
        </p:nvSpPr>
        <p:spPr bwMode="auto">
          <a:xfrm>
            <a:off x="0" y="1295400"/>
            <a:ext cx="1670050" cy="825500"/>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600" b="1">
                <a:latin typeface="Times New Roman" panose="02020603050405020304" pitchFamily="18" charset="0"/>
              </a:rPr>
              <a:t>Sports &amp; Entertainment Communications</a:t>
            </a:r>
          </a:p>
        </p:txBody>
      </p:sp>
      <p:sp>
        <p:nvSpPr>
          <p:cNvPr id="83970" name="Text Box 3">
            <a:extLst>
              <a:ext uri="{FF2B5EF4-FFF2-40B4-BE49-F238E27FC236}">
                <a16:creationId xmlns:a16="http://schemas.microsoft.com/office/drawing/2014/main" id="{18A99136-2C6E-44C4-8ABF-EBF7497FDF04}"/>
              </a:ext>
            </a:extLst>
          </p:cNvPr>
          <p:cNvSpPr txBox="1">
            <a:spLocks noChangeArrowheads="1"/>
          </p:cNvSpPr>
          <p:nvPr/>
        </p:nvSpPr>
        <p:spPr bwMode="auto">
          <a:xfrm>
            <a:off x="0" y="381000"/>
            <a:ext cx="6553200" cy="4572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Arial Black" panose="020B0A04020102020204" pitchFamily="34" charset="0"/>
              </a:rPr>
              <a:t>LESSON 11.2 OBJECTIVES</a:t>
            </a:r>
          </a:p>
        </p:txBody>
      </p:sp>
      <p:sp>
        <p:nvSpPr>
          <p:cNvPr id="83971" name="Rectangle 4">
            <a:hlinkClick r:id="rId2" action="ppaction://hlinksldjump"/>
            <a:extLst>
              <a:ext uri="{FF2B5EF4-FFF2-40B4-BE49-F238E27FC236}">
                <a16:creationId xmlns:a16="http://schemas.microsoft.com/office/drawing/2014/main" id="{FE254CB9-6E5E-4913-9FF3-E9519CBF5446}"/>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90469" name="Text Box 5">
            <a:extLst>
              <a:ext uri="{FF2B5EF4-FFF2-40B4-BE49-F238E27FC236}">
                <a16:creationId xmlns:a16="http://schemas.microsoft.com/office/drawing/2014/main" id="{57B77BAD-A357-480E-95C0-31AC740A6499}"/>
              </a:ext>
            </a:extLst>
          </p:cNvPr>
          <p:cNvSpPr txBox="1">
            <a:spLocks noChangeArrowheads="1"/>
          </p:cNvSpPr>
          <p:nvPr/>
        </p:nvSpPr>
        <p:spPr bwMode="auto">
          <a:xfrm>
            <a:off x="1676400" y="1219200"/>
            <a:ext cx="7086600"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4) Describe the three ways community relations programs are implemented </a:t>
            </a:r>
          </a:p>
          <a:p>
            <a:pPr eaLnBrk="1" hangingPunct="1">
              <a:spcBef>
                <a:spcPct val="50000"/>
              </a:spcBef>
            </a:pPr>
            <a:r>
              <a:rPr lang="en-US" altLang="en-US">
                <a:latin typeface="Verdana" panose="020B0604030504040204" pitchFamily="34" charset="0"/>
              </a:rPr>
              <a:t>	</a:t>
            </a:r>
            <a:r>
              <a:rPr lang="en-US" altLang="en-US">
                <a:solidFill>
                  <a:srgbClr val="FF3300"/>
                </a:solidFill>
                <a:latin typeface="Verdana" panose="020B0604030504040204" pitchFamily="34" charset="0"/>
              </a:rPr>
              <a:t>Community relations programs are typically athlete or celebrity (entertainer) initiated, team/organization initiated or league/governing body initiated.</a:t>
            </a:r>
            <a:endParaRPr lang="en-US" altLang="en-US" sz="1400">
              <a:latin typeface="Verdana" panose="020B0604030504040204" pitchFamily="34" charset="0"/>
            </a:endParaRPr>
          </a:p>
        </p:txBody>
      </p:sp>
      <p:sp>
        <p:nvSpPr>
          <p:cNvPr id="83973" name="Text Box 6">
            <a:extLst>
              <a:ext uri="{FF2B5EF4-FFF2-40B4-BE49-F238E27FC236}">
                <a16:creationId xmlns:a16="http://schemas.microsoft.com/office/drawing/2014/main" id="{CAD0B575-690F-47D2-B3CB-28510F413E8F}"/>
              </a:ext>
            </a:extLst>
          </p:cNvPr>
          <p:cNvSpPr txBox="1">
            <a:spLocks noChangeArrowheads="1"/>
          </p:cNvSpPr>
          <p:nvPr/>
        </p:nvSpPr>
        <p:spPr bwMode="auto">
          <a:xfrm>
            <a:off x="50292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latin typeface="Verdana" panose="020B0604030504040204" pitchFamily="34" charset="0"/>
              </a:rPr>
              <a:t>Copyright </a:t>
            </a:r>
            <a:r>
              <a:rPr lang="en-US" altLang="en-US" sz="1200" dirty="0">
                <a:latin typeface="Verdana" panose="020B0604030504040204" pitchFamily="34" charset="0"/>
              </a:rPr>
              <a:t>© </a:t>
            </a:r>
            <a:r>
              <a:rPr lang="is-IS" altLang="en-US" sz="1000" dirty="0">
                <a:latin typeface="Verdana" panose="020B0604030504040204" pitchFamily="34" charset="0"/>
              </a:rPr>
              <a:t>2020</a:t>
            </a:r>
            <a:r>
              <a:rPr lang="en-US" altLang="en-US" sz="1000" dirty="0">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90469">
                                            <p:txEl>
                                              <p:pRg st="0" end="0"/>
                                            </p:txEl>
                                          </p:spTgt>
                                        </p:tgtEl>
                                        <p:attrNameLst>
                                          <p:attrName>style.visibility</p:attrName>
                                        </p:attrNameLst>
                                      </p:cBhvr>
                                      <p:to>
                                        <p:strVal val="visible"/>
                                      </p:to>
                                    </p:set>
                                    <p:anim calcmode="lin" valueType="num">
                                      <p:cBhvr additive="base">
                                        <p:cTn id="7" dur="500" fill="hold"/>
                                        <p:tgtEl>
                                          <p:spTgt spid="19046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9046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90469">
                                            <p:txEl>
                                              <p:pRg st="1" end="1"/>
                                            </p:txEl>
                                          </p:spTgt>
                                        </p:tgtEl>
                                        <p:attrNameLst>
                                          <p:attrName>style.visibility</p:attrName>
                                        </p:attrNameLst>
                                      </p:cBhvr>
                                      <p:to>
                                        <p:strVal val="visible"/>
                                      </p:to>
                                    </p:set>
                                    <p:anim calcmode="lin" valueType="num">
                                      <p:cBhvr additive="base">
                                        <p:cTn id="13" dur="500" fill="hold"/>
                                        <p:tgtEl>
                                          <p:spTgt spid="19046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90469">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3" name="Group 2">
            <a:extLst>
              <a:ext uri="{FF2B5EF4-FFF2-40B4-BE49-F238E27FC236}">
                <a16:creationId xmlns:a16="http://schemas.microsoft.com/office/drawing/2014/main" id="{66C53173-B76B-4174-87C2-405166F3C537}"/>
              </a:ext>
            </a:extLst>
          </p:cNvPr>
          <p:cNvGrpSpPr>
            <a:grpSpLocks/>
          </p:cNvGrpSpPr>
          <p:nvPr/>
        </p:nvGrpSpPr>
        <p:grpSpPr bwMode="auto">
          <a:xfrm>
            <a:off x="0" y="0"/>
            <a:ext cx="9144000" cy="976313"/>
            <a:chOff x="0" y="0"/>
            <a:chExt cx="5760" cy="615"/>
          </a:xfrm>
        </p:grpSpPr>
        <p:sp>
          <p:nvSpPr>
            <p:cNvPr id="13320" name="Text Box 3">
              <a:extLst>
                <a:ext uri="{FF2B5EF4-FFF2-40B4-BE49-F238E27FC236}">
                  <a16:creationId xmlns:a16="http://schemas.microsoft.com/office/drawing/2014/main" id="{62D5D140-4201-44C3-A9B2-AA39DE3EAEC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11.2</a:t>
              </a:r>
            </a:p>
          </p:txBody>
        </p:sp>
        <p:sp>
          <p:nvSpPr>
            <p:cNvPr id="13321" name="Text Box 4">
              <a:extLst>
                <a:ext uri="{FF2B5EF4-FFF2-40B4-BE49-F238E27FC236}">
                  <a16:creationId xmlns:a16="http://schemas.microsoft.com/office/drawing/2014/main" id="{6676D17E-78AB-472B-AF68-FF114A9FF25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SEM Communications</a:t>
              </a:r>
            </a:p>
          </p:txBody>
        </p:sp>
      </p:grpSp>
      <p:sp>
        <p:nvSpPr>
          <p:cNvPr id="232453" name="Rectangle 5">
            <a:extLst>
              <a:ext uri="{FF2B5EF4-FFF2-40B4-BE49-F238E27FC236}">
                <a16:creationId xmlns:a16="http://schemas.microsoft.com/office/drawing/2014/main" id="{2234EE59-F903-45A4-9041-ABEF6C3CF0E9}"/>
              </a:ext>
            </a:extLst>
          </p:cNvPr>
          <p:cNvSpPr>
            <a:spLocks noChangeArrowheads="1"/>
          </p:cNvSpPr>
          <p:nvPr/>
        </p:nvSpPr>
        <p:spPr bwMode="auto">
          <a:xfrm>
            <a:off x="381000" y="1905000"/>
            <a:ext cx="38862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a:solidFill>
                <a:srgbClr val="000099"/>
              </a:solidFill>
              <a:latin typeface="Verdana" panose="020B0604030504040204" pitchFamily="34" charset="0"/>
            </a:endParaRPr>
          </a:p>
          <a:p>
            <a:pPr eaLnBrk="1" hangingPunct="1"/>
            <a:r>
              <a:rPr lang="en-US" altLang="en-US" i="1">
                <a:solidFill>
                  <a:srgbClr val="000099"/>
                </a:solidFill>
                <a:latin typeface="Verdana" panose="020B0604030504040204" pitchFamily="34" charset="0"/>
              </a:rPr>
              <a:t>Every year, the NBA engages in a daylong media blitz to kick off coverage of the NBA All-Star Game and the celebrity-driven events that surround the game</a:t>
            </a:r>
          </a:p>
        </p:txBody>
      </p:sp>
      <p:sp>
        <p:nvSpPr>
          <p:cNvPr id="232455" name="Line 7">
            <a:extLst>
              <a:ext uri="{FF2B5EF4-FFF2-40B4-BE49-F238E27FC236}">
                <a16:creationId xmlns:a16="http://schemas.microsoft.com/office/drawing/2014/main" id="{91BE0AF1-DD36-4A98-9F2A-68F803B2CFCE}"/>
              </a:ext>
            </a:extLst>
          </p:cNvPr>
          <p:cNvSpPr>
            <a:spLocks noChangeShapeType="1"/>
          </p:cNvSpPr>
          <p:nvPr/>
        </p:nvSpPr>
        <p:spPr bwMode="auto">
          <a:xfrm>
            <a:off x="4572000" y="1752600"/>
            <a:ext cx="0" cy="44196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2456" name="Rectangle 8">
            <a:extLst>
              <a:ext uri="{FF2B5EF4-FFF2-40B4-BE49-F238E27FC236}">
                <a16:creationId xmlns:a16="http://schemas.microsoft.com/office/drawing/2014/main" id="{6A86FEB5-830D-4B53-97AE-A614815A4BBF}"/>
              </a:ext>
            </a:extLst>
          </p:cNvPr>
          <p:cNvSpPr>
            <a:spLocks noChangeArrowheads="1"/>
          </p:cNvSpPr>
          <p:nvPr/>
        </p:nvSpPr>
        <p:spPr bwMode="auto">
          <a:xfrm>
            <a:off x="4953000" y="2286000"/>
            <a:ext cx="39624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Media blitz:</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A term used to reference an intense communications campaign which utilizes various aspects of media to reach as many consumers as possible</a:t>
            </a:r>
          </a:p>
        </p:txBody>
      </p:sp>
      <p:sp>
        <p:nvSpPr>
          <p:cNvPr id="13317" name="Text Box 9">
            <a:extLst>
              <a:ext uri="{FF2B5EF4-FFF2-40B4-BE49-F238E27FC236}">
                <a16:creationId xmlns:a16="http://schemas.microsoft.com/office/drawing/2014/main" id="{34299C62-8D6D-4A1F-A9D6-350C2493331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232459" name="Picture 11">
            <a:extLst>
              <a:ext uri="{FF2B5EF4-FFF2-40B4-BE49-F238E27FC236}">
                <a16:creationId xmlns:a16="http://schemas.microsoft.com/office/drawing/2014/main" id="{2D67891A-455F-49FF-91BA-5496BE4842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5029200"/>
            <a:ext cx="641350" cy="13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9" name="Rectangle 12">
            <a:extLst>
              <a:ext uri="{FF2B5EF4-FFF2-40B4-BE49-F238E27FC236}">
                <a16:creationId xmlns:a16="http://schemas.microsoft.com/office/drawing/2014/main" id="{C108A61E-AB41-4260-92D2-E1967C4BEBFB}"/>
              </a:ext>
            </a:extLst>
          </p:cNvPr>
          <p:cNvSpPr>
            <a:spLocks noChangeArrowheads="1"/>
          </p:cNvSpPr>
          <p:nvPr/>
        </p:nvSpPr>
        <p:spPr bwMode="auto">
          <a:xfrm>
            <a:off x="2438400" y="914400"/>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Media Relations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32456"/>
                                        </p:tgtEl>
                                        <p:attrNameLst>
                                          <p:attrName>style.visibility</p:attrName>
                                        </p:attrNameLst>
                                      </p:cBhvr>
                                      <p:to>
                                        <p:strVal val="visible"/>
                                      </p:to>
                                    </p:set>
                                    <p:anim calcmode="lin" valueType="num">
                                      <p:cBhvr additive="base">
                                        <p:cTn id="7" dur="500" fill="hold"/>
                                        <p:tgtEl>
                                          <p:spTgt spid="232456"/>
                                        </p:tgtEl>
                                        <p:attrNameLst>
                                          <p:attrName>ppt_x</p:attrName>
                                        </p:attrNameLst>
                                      </p:cBhvr>
                                      <p:tavLst>
                                        <p:tav tm="0">
                                          <p:val>
                                            <p:strVal val="1+#ppt_w/2"/>
                                          </p:val>
                                        </p:tav>
                                        <p:tav tm="100000">
                                          <p:val>
                                            <p:strVal val="#ppt_x"/>
                                          </p:val>
                                        </p:tav>
                                      </p:tavLst>
                                    </p:anim>
                                    <p:anim calcmode="lin" valueType="num">
                                      <p:cBhvr additive="base">
                                        <p:cTn id="8" dur="500" fill="hold"/>
                                        <p:tgtEl>
                                          <p:spTgt spid="232456"/>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232455"/>
                                        </p:tgtEl>
                                        <p:attrNameLst>
                                          <p:attrName>style.visibility</p:attrName>
                                        </p:attrNameLst>
                                      </p:cBhvr>
                                      <p:to>
                                        <p:strVal val="visible"/>
                                      </p:to>
                                    </p:set>
                                    <p:animEffect transition="in" filter="dissolve">
                                      <p:cBhvr>
                                        <p:cTn id="11" dur="500"/>
                                        <p:tgtEl>
                                          <p:spTgt spid="232455"/>
                                        </p:tgtEl>
                                      </p:cBhvr>
                                    </p:animEffect>
                                  </p:childTnLst>
                                </p:cTn>
                              </p:par>
                              <p:par>
                                <p:cTn id="12" presetID="2" presetClass="entr" presetSubtype="8" fill="hold" nodeType="withEffect">
                                  <p:stCondLst>
                                    <p:cond delay="0"/>
                                  </p:stCondLst>
                                  <p:childTnLst>
                                    <p:set>
                                      <p:cBhvr>
                                        <p:cTn id="13" dur="1" fill="hold">
                                          <p:stCondLst>
                                            <p:cond delay="0"/>
                                          </p:stCondLst>
                                        </p:cTn>
                                        <p:tgtEl>
                                          <p:spTgt spid="232453">
                                            <p:txEl>
                                              <p:pRg st="1" end="1"/>
                                            </p:txEl>
                                          </p:spTgt>
                                        </p:tgtEl>
                                        <p:attrNameLst>
                                          <p:attrName>style.visibility</p:attrName>
                                        </p:attrNameLst>
                                      </p:cBhvr>
                                      <p:to>
                                        <p:strVal val="visible"/>
                                      </p:to>
                                    </p:set>
                                    <p:anim calcmode="lin" valueType="num">
                                      <p:cBhvr additive="base">
                                        <p:cTn id="14" dur="500" fill="hold"/>
                                        <p:tgtEl>
                                          <p:spTgt spid="232453">
                                            <p:txEl>
                                              <p:pRg st="1" end="1"/>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232453">
                                            <p:txEl>
                                              <p:pRg st="1" end="1"/>
                                            </p:txEl>
                                          </p:spTgt>
                                        </p:tgtEl>
                                        <p:attrNameLst>
                                          <p:attrName>ppt_y</p:attrName>
                                        </p:attrNameLst>
                                      </p:cBhvr>
                                      <p:tavLst>
                                        <p:tav tm="0">
                                          <p:val>
                                            <p:strVal val="#ppt_y"/>
                                          </p:val>
                                        </p:tav>
                                        <p:tav tm="100000">
                                          <p:val>
                                            <p:strVal val="#ppt_y"/>
                                          </p:val>
                                        </p:tav>
                                      </p:tavLst>
                                    </p:anim>
                                  </p:childTnLst>
                                </p:cTn>
                              </p:par>
                              <p:par>
                                <p:cTn id="16" presetID="9" presetClass="entr" presetSubtype="0" fill="hold" nodeType="withEffect">
                                  <p:stCondLst>
                                    <p:cond delay="0"/>
                                  </p:stCondLst>
                                  <p:childTnLst>
                                    <p:set>
                                      <p:cBhvr>
                                        <p:cTn id="17" dur="1" fill="hold">
                                          <p:stCondLst>
                                            <p:cond delay="0"/>
                                          </p:stCondLst>
                                        </p:cTn>
                                        <p:tgtEl>
                                          <p:spTgt spid="232459"/>
                                        </p:tgtEl>
                                        <p:attrNameLst>
                                          <p:attrName>style.visibility</p:attrName>
                                        </p:attrNameLst>
                                      </p:cBhvr>
                                      <p:to>
                                        <p:strVal val="visible"/>
                                      </p:to>
                                    </p:set>
                                    <p:animEffect transition="in" filter="dissolve">
                                      <p:cBhvr>
                                        <p:cTn id="18" dur="500"/>
                                        <p:tgtEl>
                                          <p:spTgt spid="232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6" grpId="0"/>
    </p:bldLst>
  </p:timing>
</p:sld>
</file>

<file path=ppt/theme/theme1.xml><?xml version="1.0" encoding="utf-8"?>
<a:theme xmlns:a="http://schemas.openxmlformats.org/drawingml/2006/main" name="2_Default Design">
  <a:themeElements>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5705</TotalTime>
  <Words>4865</Words>
  <Application>Microsoft Office PowerPoint</Application>
  <PresentationFormat>On-screen Show (4:3)</PresentationFormat>
  <Paragraphs>555</Paragraphs>
  <Slides>80</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80</vt:i4>
      </vt:variant>
    </vt:vector>
  </HeadingPairs>
  <TitlesOfParts>
    <vt:vector size="87" baseType="lpstr">
      <vt:lpstr>Arial</vt:lpstr>
      <vt:lpstr>Arial Black</vt:lpstr>
      <vt:lpstr>Times New Roman</vt:lpstr>
      <vt:lpstr>Verdana</vt:lpstr>
      <vt:lpstr>Wingdings</vt:lpstr>
      <vt:lpstr>2_Default Design</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11.2 - Slides-Publicity</dc:title>
  <dc:creator>Copyright © 2012 by Sports Career Consulting, LLC</dc:creator>
  <cp:lastModifiedBy>Chris Lindauer</cp:lastModifiedBy>
  <cp:revision>455</cp:revision>
  <dcterms:created xsi:type="dcterms:W3CDTF">2004-08-19T01:03:36Z</dcterms:created>
  <dcterms:modified xsi:type="dcterms:W3CDTF">2020-09-01T01:41:24Z</dcterms:modified>
</cp:coreProperties>
</file>